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1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14.xml" ContentType="application/vnd.openxmlformats-officedocument.presentationml.notesSlide+xml"/>
  <Override PartName="/ppt/theme/themeOverride27.xml" ContentType="application/vnd.openxmlformats-officedocument.themeOverride+xml"/>
  <Override PartName="/ppt/notesSlides/notesSlide15.xml" ContentType="application/vnd.openxmlformats-officedocument.presentationml.notesSl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notesSlides/notesSlide16.xml" ContentType="application/vnd.openxmlformats-officedocument.presentationml.notesSlide+xml"/>
  <Override PartName="/ppt/theme/themeOverride35.xml" ContentType="application/vnd.openxmlformats-officedocument.themeOverride+xml"/>
  <Override PartName="/ppt/notesSlides/notesSlide17.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notesSlides/notesSlide18.xml" ContentType="application/vnd.openxmlformats-officedocument.presentationml.notesSl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19.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11"/>
  </p:notesMasterIdLst>
  <p:sldIdLst>
    <p:sldId id="599" r:id="rId2"/>
    <p:sldId id="583" r:id="rId3"/>
    <p:sldId id="259" r:id="rId4"/>
    <p:sldId id="264" r:id="rId5"/>
    <p:sldId id="261" r:id="rId6"/>
    <p:sldId id="584" r:id="rId7"/>
    <p:sldId id="585" r:id="rId8"/>
    <p:sldId id="388" r:id="rId9"/>
    <p:sldId id="399" r:id="rId10"/>
    <p:sldId id="390" r:id="rId11"/>
    <p:sldId id="345" r:id="rId12"/>
    <p:sldId id="402" r:id="rId13"/>
    <p:sldId id="393" r:id="rId14"/>
    <p:sldId id="407" r:id="rId15"/>
    <p:sldId id="392" r:id="rId16"/>
    <p:sldId id="521" r:id="rId17"/>
    <p:sldId id="526" r:id="rId18"/>
    <p:sldId id="547" r:id="rId19"/>
    <p:sldId id="589" r:id="rId20"/>
    <p:sldId id="590" r:id="rId21"/>
    <p:sldId id="591" r:id="rId22"/>
    <p:sldId id="592" r:id="rId23"/>
    <p:sldId id="593" r:id="rId24"/>
    <p:sldId id="594" r:id="rId25"/>
    <p:sldId id="408" r:id="rId26"/>
    <p:sldId id="410" r:id="rId27"/>
    <p:sldId id="615" r:id="rId28"/>
    <p:sldId id="409" r:id="rId29"/>
    <p:sldId id="416" r:id="rId30"/>
    <p:sldId id="419" r:id="rId31"/>
    <p:sldId id="428" r:id="rId32"/>
    <p:sldId id="414" r:id="rId33"/>
    <p:sldId id="548" r:id="rId34"/>
    <p:sldId id="412" r:id="rId35"/>
    <p:sldId id="413" r:id="rId36"/>
    <p:sldId id="595" r:id="rId37"/>
    <p:sldId id="596" r:id="rId38"/>
    <p:sldId id="597" r:id="rId39"/>
    <p:sldId id="598" r:id="rId40"/>
    <p:sldId id="418" r:id="rId41"/>
    <p:sldId id="551" r:id="rId42"/>
    <p:sldId id="424" r:id="rId43"/>
    <p:sldId id="427" r:id="rId44"/>
    <p:sldId id="431" r:id="rId45"/>
    <p:sldId id="434" r:id="rId46"/>
    <p:sldId id="435" r:id="rId47"/>
    <p:sldId id="450" r:id="rId48"/>
    <p:sldId id="452" r:id="rId49"/>
    <p:sldId id="460" r:id="rId50"/>
    <p:sldId id="555" r:id="rId51"/>
    <p:sldId id="451" r:id="rId52"/>
    <p:sldId id="554" r:id="rId53"/>
    <p:sldId id="458" r:id="rId54"/>
    <p:sldId id="453" r:id="rId55"/>
    <p:sldId id="454" r:id="rId56"/>
    <p:sldId id="459" r:id="rId57"/>
    <p:sldId id="587" r:id="rId58"/>
    <p:sldId id="461" r:id="rId59"/>
    <p:sldId id="462" r:id="rId60"/>
    <p:sldId id="556" r:id="rId61"/>
    <p:sldId id="558" r:id="rId62"/>
    <p:sldId id="559" r:id="rId63"/>
    <p:sldId id="650" r:id="rId64"/>
    <p:sldId id="649" r:id="rId65"/>
    <p:sldId id="504" r:id="rId66"/>
    <p:sldId id="502" r:id="rId67"/>
    <p:sldId id="484" r:id="rId68"/>
    <p:sldId id="464" r:id="rId69"/>
    <p:sldId id="467" r:id="rId70"/>
    <p:sldId id="471" r:id="rId71"/>
    <p:sldId id="562" r:id="rId72"/>
    <p:sldId id="563" r:id="rId73"/>
    <p:sldId id="560" r:id="rId74"/>
    <p:sldId id="472" r:id="rId75"/>
    <p:sldId id="476" r:id="rId76"/>
    <p:sldId id="566" r:id="rId77"/>
    <p:sldId id="567" r:id="rId78"/>
    <p:sldId id="479" r:id="rId79"/>
    <p:sldId id="565" r:id="rId80"/>
    <p:sldId id="568" r:id="rId81"/>
    <p:sldId id="570" r:id="rId82"/>
    <p:sldId id="474" r:id="rId83"/>
    <p:sldId id="482" r:id="rId84"/>
    <p:sldId id="465" r:id="rId85"/>
    <p:sldId id="470" r:id="rId86"/>
    <p:sldId id="487" r:id="rId87"/>
    <p:sldId id="528" r:id="rId88"/>
    <p:sldId id="529" r:id="rId89"/>
    <p:sldId id="532" r:id="rId90"/>
    <p:sldId id="512" r:id="rId91"/>
    <p:sldId id="513" r:id="rId92"/>
    <p:sldId id="576" r:id="rId93"/>
    <p:sldId id="577" r:id="rId94"/>
    <p:sldId id="578" r:id="rId95"/>
    <p:sldId id="575" r:id="rId96"/>
    <p:sldId id="657" r:id="rId97"/>
    <p:sldId id="536" r:id="rId98"/>
    <p:sldId id="537" r:id="rId99"/>
    <p:sldId id="641" r:id="rId100"/>
    <p:sldId id="514" r:id="rId101"/>
    <p:sldId id="519" r:id="rId102"/>
    <p:sldId id="543" r:id="rId103"/>
    <p:sldId id="647" r:id="rId104"/>
    <p:sldId id="572" r:id="rId105"/>
    <p:sldId id="506" r:id="rId106"/>
    <p:sldId id="644" r:id="rId107"/>
    <p:sldId id="518" r:id="rId108"/>
    <p:sldId id="546" r:id="rId109"/>
    <p:sldId id="586"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N.K." lastIdx="5" clrIdx="0">
    <p:extLst>
      <p:ext uri="{19B8F6BF-5375-455C-9EA6-DF929625EA0E}">
        <p15:presenceInfo xmlns:p15="http://schemas.microsoft.com/office/powerpoint/2012/main" userId="-" providerId="None"/>
      </p:ext>
    </p:extLst>
  </p:cmAuthor>
  <p:cmAuthor id="2" name="Miroslav Trajanovic" initials="MT" lastIdx="19" clrIdx="1">
    <p:extLst>
      <p:ext uri="{19B8F6BF-5375-455C-9EA6-DF929625EA0E}">
        <p15:presenceInfo xmlns:p15="http://schemas.microsoft.com/office/powerpoint/2012/main" userId="5313c8b34196ce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243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25" autoAdjust="0"/>
    <p:restoredTop sz="92231" autoAdjust="0"/>
  </p:normalViewPr>
  <p:slideViewPr>
    <p:cSldViewPr snapToGrid="0">
      <p:cViewPr varScale="1">
        <p:scale>
          <a:sx n="64" d="100"/>
          <a:sy n="64" d="100"/>
        </p:scale>
        <p:origin x="67" y="370"/>
      </p:cViewPr>
      <p:guideLst/>
    </p:cSldViewPr>
  </p:slideViewPr>
  <p:notesTextViewPr>
    <p:cViewPr>
      <p:scale>
        <a:sx n="1" d="1"/>
        <a:sy n="1" d="1"/>
      </p:scale>
      <p:origin x="0" y="0"/>
    </p:cViewPr>
  </p:notesTextViewPr>
  <p:sorterViewPr>
    <p:cViewPr>
      <p:scale>
        <a:sx n="140" d="100"/>
        <a:sy n="140" d="100"/>
      </p:scale>
      <p:origin x="0" y="-29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49923-95E1-43CF-8DCC-E736F953132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7FE9052-C873-43F4-B3A5-C37A5C426A7E}">
      <dgm:prSet phldrT="[Text]"/>
      <dgm:spPr/>
      <dgm:t>
        <a:bodyPr/>
        <a:lstStyle/>
        <a:p>
          <a:r>
            <a:rPr lang="en-US"/>
            <a:t> </a:t>
          </a:r>
        </a:p>
      </dgm:t>
    </dgm:pt>
    <dgm:pt modelId="{6EDE4814-62AA-4347-9E5B-89B76600CB43}" type="parTrans" cxnId="{DA30A988-E252-469D-B03D-536FFFA5B557}">
      <dgm:prSet/>
      <dgm:spPr/>
      <dgm:t>
        <a:bodyPr/>
        <a:lstStyle/>
        <a:p>
          <a:endParaRPr lang="en-US"/>
        </a:p>
      </dgm:t>
    </dgm:pt>
    <dgm:pt modelId="{9E8664D0-E67D-4587-A69B-126AFEF6463C}" type="sibTrans" cxnId="{DA30A988-E252-469D-B03D-536FFFA5B557}">
      <dgm:prSet/>
      <dgm:spPr/>
      <dgm:t>
        <a:bodyPr/>
        <a:lstStyle/>
        <a:p>
          <a:endParaRPr lang="en-US"/>
        </a:p>
      </dgm:t>
    </dgm:pt>
    <dgm:pt modelId="{36EA555A-1019-4132-9F2C-F9DF793B84EA}">
      <dgm:prSet phldrT="[Text]"/>
      <dgm:spPr/>
      <dgm:t>
        <a:bodyPr/>
        <a:lstStyle/>
        <a:p>
          <a:r>
            <a:rPr lang="en-US"/>
            <a:t> </a:t>
          </a:r>
        </a:p>
      </dgm:t>
    </dgm:pt>
    <dgm:pt modelId="{9686F7A6-5B66-4683-A858-0DF1B85A7DAD}" type="parTrans" cxnId="{91BAB60E-3C61-458D-93E0-BD1329681747}">
      <dgm:prSet/>
      <dgm:spPr/>
      <dgm:t>
        <a:bodyPr/>
        <a:lstStyle/>
        <a:p>
          <a:endParaRPr lang="en-US"/>
        </a:p>
      </dgm:t>
    </dgm:pt>
    <dgm:pt modelId="{59899CC7-9A0F-4ABA-9CDE-D0A94C5FAC8D}" type="sibTrans" cxnId="{91BAB60E-3C61-458D-93E0-BD1329681747}">
      <dgm:prSet/>
      <dgm:spPr/>
      <dgm:t>
        <a:bodyPr/>
        <a:lstStyle/>
        <a:p>
          <a:endParaRPr lang="en-US"/>
        </a:p>
      </dgm:t>
    </dgm:pt>
    <dgm:pt modelId="{5EB1D552-553F-4047-8B19-D3D8055DABC2}">
      <dgm:prSet phldrT="[Text]"/>
      <dgm:spPr/>
      <dgm:t>
        <a:bodyPr/>
        <a:lstStyle/>
        <a:p>
          <a:r>
            <a:rPr lang="en-US"/>
            <a:t> </a:t>
          </a:r>
        </a:p>
      </dgm:t>
    </dgm:pt>
    <dgm:pt modelId="{56407D07-1155-4A87-9848-F59B8A3797BF}" type="parTrans" cxnId="{D81667D0-290C-42C4-9BC6-70FD4D7D1BEA}">
      <dgm:prSet/>
      <dgm:spPr/>
      <dgm:t>
        <a:bodyPr/>
        <a:lstStyle/>
        <a:p>
          <a:endParaRPr lang="en-US"/>
        </a:p>
      </dgm:t>
    </dgm:pt>
    <dgm:pt modelId="{D8F00133-F3C3-40DE-A6F2-B54A3EEE4765}" type="sibTrans" cxnId="{D81667D0-290C-42C4-9BC6-70FD4D7D1BEA}">
      <dgm:prSet/>
      <dgm:spPr/>
      <dgm:t>
        <a:bodyPr/>
        <a:lstStyle/>
        <a:p>
          <a:endParaRPr lang="en-US"/>
        </a:p>
      </dgm:t>
    </dgm:pt>
    <dgm:pt modelId="{50F9951E-D6FE-4CF9-BDE8-141A24B1093F}">
      <dgm:prSet phldrT="[Text]"/>
      <dgm:spPr/>
      <dgm:t>
        <a:bodyPr/>
        <a:lstStyle/>
        <a:p>
          <a:r>
            <a:rPr lang="en-US"/>
            <a:t> </a:t>
          </a:r>
        </a:p>
      </dgm:t>
    </dgm:pt>
    <dgm:pt modelId="{AD0BEF23-1A50-4D5F-812A-40A2A8CCF594}" type="parTrans" cxnId="{85A09D34-01BF-4D26-872B-5F2CAF5AC418}">
      <dgm:prSet/>
      <dgm:spPr/>
      <dgm:t>
        <a:bodyPr/>
        <a:lstStyle/>
        <a:p>
          <a:endParaRPr lang="en-US"/>
        </a:p>
      </dgm:t>
    </dgm:pt>
    <dgm:pt modelId="{E3ED9667-B93A-4847-975C-29FD0407FBD9}" type="sibTrans" cxnId="{85A09D34-01BF-4D26-872B-5F2CAF5AC418}">
      <dgm:prSet/>
      <dgm:spPr/>
      <dgm:t>
        <a:bodyPr/>
        <a:lstStyle/>
        <a:p>
          <a:endParaRPr lang="en-US"/>
        </a:p>
      </dgm:t>
    </dgm:pt>
    <dgm:pt modelId="{71882BCD-AD62-4FD3-A678-15FC3F32D5F1}">
      <dgm:prSet phldrT="[Text]"/>
      <dgm:spPr/>
      <dgm:t>
        <a:bodyPr/>
        <a:lstStyle/>
        <a:p>
          <a:r>
            <a:rPr lang="en-US"/>
            <a:t> </a:t>
          </a:r>
        </a:p>
      </dgm:t>
    </dgm:pt>
    <dgm:pt modelId="{A8BB552E-CEFF-4FDC-BBCD-DF65070F4490}" type="parTrans" cxnId="{6257E75A-315C-4C20-9CD5-50DC08428CA7}">
      <dgm:prSet/>
      <dgm:spPr/>
      <dgm:t>
        <a:bodyPr/>
        <a:lstStyle/>
        <a:p>
          <a:endParaRPr lang="en-US"/>
        </a:p>
      </dgm:t>
    </dgm:pt>
    <dgm:pt modelId="{43A70F69-A0AE-455D-B788-BE2C83711A96}" type="sibTrans" cxnId="{6257E75A-315C-4C20-9CD5-50DC08428CA7}">
      <dgm:prSet/>
      <dgm:spPr/>
      <dgm:t>
        <a:bodyPr/>
        <a:lstStyle/>
        <a:p>
          <a:endParaRPr lang="en-US"/>
        </a:p>
      </dgm:t>
    </dgm:pt>
    <dgm:pt modelId="{43CABEC1-996E-4E3C-8C49-287B2168F621}">
      <dgm:prSet phldrT="[Text]"/>
      <dgm:spPr/>
      <dgm:t>
        <a:bodyPr/>
        <a:lstStyle/>
        <a:p>
          <a:r>
            <a:rPr lang="en-US"/>
            <a:t> </a:t>
          </a:r>
        </a:p>
      </dgm:t>
    </dgm:pt>
    <dgm:pt modelId="{45ED0714-3C85-445C-A11A-7BA7C85E0B97}" type="parTrans" cxnId="{F5214311-F868-4302-A510-66C389867BF3}">
      <dgm:prSet/>
      <dgm:spPr/>
      <dgm:t>
        <a:bodyPr/>
        <a:lstStyle/>
        <a:p>
          <a:endParaRPr lang="en-US"/>
        </a:p>
      </dgm:t>
    </dgm:pt>
    <dgm:pt modelId="{46457AF7-3B1F-4D95-85D8-4077D88CC5BE}" type="sibTrans" cxnId="{F5214311-F868-4302-A510-66C389867BF3}">
      <dgm:prSet/>
      <dgm:spPr/>
      <dgm:t>
        <a:bodyPr/>
        <a:lstStyle/>
        <a:p>
          <a:endParaRPr lang="en-US"/>
        </a:p>
      </dgm:t>
    </dgm:pt>
    <dgm:pt modelId="{209A5F59-B8AA-4FA7-9A90-E04E6564E22D}" type="pres">
      <dgm:prSet presAssocID="{41E49923-95E1-43CF-8DCC-E736F9531323}" presName="cycle" presStyleCnt="0">
        <dgm:presLayoutVars>
          <dgm:dir/>
          <dgm:resizeHandles val="exact"/>
        </dgm:presLayoutVars>
      </dgm:prSet>
      <dgm:spPr/>
      <dgm:t>
        <a:bodyPr/>
        <a:lstStyle/>
        <a:p>
          <a:endParaRPr lang="en-US"/>
        </a:p>
      </dgm:t>
    </dgm:pt>
    <dgm:pt modelId="{13A7EE4C-0594-42DF-99E4-5581D486590A}" type="pres">
      <dgm:prSet presAssocID="{87FE9052-C873-43F4-B3A5-C37A5C426A7E}" presName="dummy" presStyleCnt="0"/>
      <dgm:spPr/>
    </dgm:pt>
    <dgm:pt modelId="{8234451D-8D7F-4841-9AD2-DA5DF1727159}" type="pres">
      <dgm:prSet presAssocID="{87FE9052-C873-43F4-B3A5-C37A5C426A7E}" presName="node" presStyleLbl="revTx" presStyleIdx="0" presStyleCnt="6">
        <dgm:presLayoutVars>
          <dgm:bulletEnabled val="1"/>
        </dgm:presLayoutVars>
      </dgm:prSet>
      <dgm:spPr/>
      <dgm:t>
        <a:bodyPr/>
        <a:lstStyle/>
        <a:p>
          <a:endParaRPr lang="en-US"/>
        </a:p>
      </dgm:t>
    </dgm:pt>
    <dgm:pt modelId="{0258A29D-0596-458B-825F-AB5C4A534636}" type="pres">
      <dgm:prSet presAssocID="{9E8664D0-E67D-4587-A69B-126AFEF6463C}" presName="sibTrans" presStyleLbl="node1" presStyleIdx="0" presStyleCnt="6"/>
      <dgm:spPr/>
      <dgm:t>
        <a:bodyPr/>
        <a:lstStyle/>
        <a:p>
          <a:endParaRPr lang="en-US"/>
        </a:p>
      </dgm:t>
    </dgm:pt>
    <dgm:pt modelId="{095EBAAE-FF90-45BE-BE58-E0C7DFDF4B3B}" type="pres">
      <dgm:prSet presAssocID="{36EA555A-1019-4132-9F2C-F9DF793B84EA}" presName="dummy" presStyleCnt="0"/>
      <dgm:spPr/>
    </dgm:pt>
    <dgm:pt modelId="{B8CB6A77-D7A9-4A88-9181-6C9B386A6C1B}" type="pres">
      <dgm:prSet presAssocID="{36EA555A-1019-4132-9F2C-F9DF793B84EA}" presName="node" presStyleLbl="revTx" presStyleIdx="1" presStyleCnt="6">
        <dgm:presLayoutVars>
          <dgm:bulletEnabled val="1"/>
        </dgm:presLayoutVars>
      </dgm:prSet>
      <dgm:spPr/>
      <dgm:t>
        <a:bodyPr/>
        <a:lstStyle/>
        <a:p>
          <a:endParaRPr lang="en-US"/>
        </a:p>
      </dgm:t>
    </dgm:pt>
    <dgm:pt modelId="{63F3E853-5B2F-4514-B2DB-E7171E59C782}" type="pres">
      <dgm:prSet presAssocID="{59899CC7-9A0F-4ABA-9CDE-D0A94C5FAC8D}" presName="sibTrans" presStyleLbl="node1" presStyleIdx="1" presStyleCnt="6"/>
      <dgm:spPr/>
      <dgm:t>
        <a:bodyPr/>
        <a:lstStyle/>
        <a:p>
          <a:endParaRPr lang="en-US"/>
        </a:p>
      </dgm:t>
    </dgm:pt>
    <dgm:pt modelId="{47D6C4B2-F588-4CBF-9E94-96536A1694E2}" type="pres">
      <dgm:prSet presAssocID="{5EB1D552-553F-4047-8B19-D3D8055DABC2}" presName="dummy" presStyleCnt="0"/>
      <dgm:spPr/>
    </dgm:pt>
    <dgm:pt modelId="{C4432FA7-385E-4D90-BAA4-B74C4934218A}" type="pres">
      <dgm:prSet presAssocID="{5EB1D552-553F-4047-8B19-D3D8055DABC2}" presName="node" presStyleLbl="revTx" presStyleIdx="2" presStyleCnt="6">
        <dgm:presLayoutVars>
          <dgm:bulletEnabled val="1"/>
        </dgm:presLayoutVars>
      </dgm:prSet>
      <dgm:spPr/>
      <dgm:t>
        <a:bodyPr/>
        <a:lstStyle/>
        <a:p>
          <a:endParaRPr lang="en-US"/>
        </a:p>
      </dgm:t>
    </dgm:pt>
    <dgm:pt modelId="{67B26CF2-C67F-462B-8772-A55A3BD8CF48}" type="pres">
      <dgm:prSet presAssocID="{D8F00133-F3C3-40DE-A6F2-B54A3EEE4765}" presName="sibTrans" presStyleLbl="node1" presStyleIdx="2" presStyleCnt="6"/>
      <dgm:spPr/>
      <dgm:t>
        <a:bodyPr/>
        <a:lstStyle/>
        <a:p>
          <a:endParaRPr lang="en-US"/>
        </a:p>
      </dgm:t>
    </dgm:pt>
    <dgm:pt modelId="{06692D00-77D0-46D2-95DC-A0442FEE8237}" type="pres">
      <dgm:prSet presAssocID="{43CABEC1-996E-4E3C-8C49-287B2168F621}" presName="dummy" presStyleCnt="0"/>
      <dgm:spPr/>
    </dgm:pt>
    <dgm:pt modelId="{E83827FF-AE54-4D93-879A-6B80252BCC89}" type="pres">
      <dgm:prSet presAssocID="{43CABEC1-996E-4E3C-8C49-287B2168F621}" presName="node" presStyleLbl="revTx" presStyleIdx="3" presStyleCnt="6">
        <dgm:presLayoutVars>
          <dgm:bulletEnabled val="1"/>
        </dgm:presLayoutVars>
      </dgm:prSet>
      <dgm:spPr/>
      <dgm:t>
        <a:bodyPr/>
        <a:lstStyle/>
        <a:p>
          <a:endParaRPr lang="en-US"/>
        </a:p>
      </dgm:t>
    </dgm:pt>
    <dgm:pt modelId="{E97A4623-4A71-4831-98A0-7525A2B97DD6}" type="pres">
      <dgm:prSet presAssocID="{46457AF7-3B1F-4D95-85D8-4077D88CC5BE}" presName="sibTrans" presStyleLbl="node1" presStyleIdx="3" presStyleCnt="6"/>
      <dgm:spPr/>
      <dgm:t>
        <a:bodyPr/>
        <a:lstStyle/>
        <a:p>
          <a:endParaRPr lang="en-US"/>
        </a:p>
      </dgm:t>
    </dgm:pt>
    <dgm:pt modelId="{451038FB-1FEA-43AD-9A36-B6BA21AB184C}" type="pres">
      <dgm:prSet presAssocID="{50F9951E-D6FE-4CF9-BDE8-141A24B1093F}" presName="dummy" presStyleCnt="0"/>
      <dgm:spPr/>
    </dgm:pt>
    <dgm:pt modelId="{C29129C9-6692-4C85-8774-804393A1A3B8}" type="pres">
      <dgm:prSet presAssocID="{50F9951E-D6FE-4CF9-BDE8-141A24B1093F}" presName="node" presStyleLbl="revTx" presStyleIdx="4" presStyleCnt="6">
        <dgm:presLayoutVars>
          <dgm:bulletEnabled val="1"/>
        </dgm:presLayoutVars>
      </dgm:prSet>
      <dgm:spPr/>
      <dgm:t>
        <a:bodyPr/>
        <a:lstStyle/>
        <a:p>
          <a:endParaRPr lang="en-US"/>
        </a:p>
      </dgm:t>
    </dgm:pt>
    <dgm:pt modelId="{55F0A83B-3B39-44B3-9C8C-3BED30AE8B91}" type="pres">
      <dgm:prSet presAssocID="{E3ED9667-B93A-4847-975C-29FD0407FBD9}" presName="sibTrans" presStyleLbl="node1" presStyleIdx="4" presStyleCnt="6"/>
      <dgm:spPr/>
      <dgm:t>
        <a:bodyPr/>
        <a:lstStyle/>
        <a:p>
          <a:endParaRPr lang="en-US"/>
        </a:p>
      </dgm:t>
    </dgm:pt>
    <dgm:pt modelId="{DEB9B020-D7F2-4C74-88F4-A9A36616E3B9}" type="pres">
      <dgm:prSet presAssocID="{71882BCD-AD62-4FD3-A678-15FC3F32D5F1}" presName="dummy" presStyleCnt="0"/>
      <dgm:spPr/>
    </dgm:pt>
    <dgm:pt modelId="{FCF4743B-3D6E-4360-B747-4607E5AC0A2E}" type="pres">
      <dgm:prSet presAssocID="{71882BCD-AD62-4FD3-A678-15FC3F32D5F1}" presName="node" presStyleLbl="revTx" presStyleIdx="5" presStyleCnt="6">
        <dgm:presLayoutVars>
          <dgm:bulletEnabled val="1"/>
        </dgm:presLayoutVars>
      </dgm:prSet>
      <dgm:spPr/>
      <dgm:t>
        <a:bodyPr/>
        <a:lstStyle/>
        <a:p>
          <a:endParaRPr lang="en-US"/>
        </a:p>
      </dgm:t>
    </dgm:pt>
    <dgm:pt modelId="{1E40EE1E-6BAC-48EA-B2DB-4790D7ADA2DB}" type="pres">
      <dgm:prSet presAssocID="{43A70F69-A0AE-455D-B788-BE2C83711A96}" presName="sibTrans" presStyleLbl="node1" presStyleIdx="5" presStyleCnt="6"/>
      <dgm:spPr/>
      <dgm:t>
        <a:bodyPr/>
        <a:lstStyle/>
        <a:p>
          <a:endParaRPr lang="en-US"/>
        </a:p>
      </dgm:t>
    </dgm:pt>
  </dgm:ptLst>
  <dgm:cxnLst>
    <dgm:cxn modelId="{DA30A988-E252-469D-B03D-536FFFA5B557}" srcId="{41E49923-95E1-43CF-8DCC-E736F9531323}" destId="{87FE9052-C873-43F4-B3A5-C37A5C426A7E}" srcOrd="0" destOrd="0" parTransId="{6EDE4814-62AA-4347-9E5B-89B76600CB43}" sibTransId="{9E8664D0-E67D-4587-A69B-126AFEF6463C}"/>
    <dgm:cxn modelId="{B3B85EBC-1A09-4F8F-B2B4-32D4B5D4C2FE}" type="presOf" srcId="{87FE9052-C873-43F4-B3A5-C37A5C426A7E}" destId="{8234451D-8D7F-4841-9AD2-DA5DF1727159}" srcOrd="0" destOrd="0" presId="urn:microsoft.com/office/officeart/2005/8/layout/cycle1"/>
    <dgm:cxn modelId="{91BAB60E-3C61-458D-93E0-BD1329681747}" srcId="{41E49923-95E1-43CF-8DCC-E736F9531323}" destId="{36EA555A-1019-4132-9F2C-F9DF793B84EA}" srcOrd="1" destOrd="0" parTransId="{9686F7A6-5B66-4683-A858-0DF1B85A7DAD}" sibTransId="{59899CC7-9A0F-4ABA-9CDE-D0A94C5FAC8D}"/>
    <dgm:cxn modelId="{226F59CF-6BE2-483A-9108-5E52AB08DB1F}" type="presOf" srcId="{41E49923-95E1-43CF-8DCC-E736F9531323}" destId="{209A5F59-B8AA-4FA7-9A90-E04E6564E22D}" srcOrd="0" destOrd="0" presId="urn:microsoft.com/office/officeart/2005/8/layout/cycle1"/>
    <dgm:cxn modelId="{7BA08196-9350-44CC-A107-E3B786C364B4}" type="presOf" srcId="{D8F00133-F3C3-40DE-A6F2-B54A3EEE4765}" destId="{67B26CF2-C67F-462B-8772-A55A3BD8CF48}" srcOrd="0" destOrd="0" presId="urn:microsoft.com/office/officeart/2005/8/layout/cycle1"/>
    <dgm:cxn modelId="{08014E6D-BAD1-4CE2-9D8F-EF8EF33FCBE7}" type="presOf" srcId="{43A70F69-A0AE-455D-B788-BE2C83711A96}" destId="{1E40EE1E-6BAC-48EA-B2DB-4790D7ADA2DB}" srcOrd="0" destOrd="0" presId="urn:microsoft.com/office/officeart/2005/8/layout/cycle1"/>
    <dgm:cxn modelId="{431C4988-06D9-492D-B524-3BA45822B842}" type="presOf" srcId="{36EA555A-1019-4132-9F2C-F9DF793B84EA}" destId="{B8CB6A77-D7A9-4A88-9181-6C9B386A6C1B}" srcOrd="0" destOrd="0" presId="urn:microsoft.com/office/officeart/2005/8/layout/cycle1"/>
    <dgm:cxn modelId="{F0396298-BF15-47B7-A3A9-F806F5FC81E4}" type="presOf" srcId="{50F9951E-D6FE-4CF9-BDE8-141A24B1093F}" destId="{C29129C9-6692-4C85-8774-804393A1A3B8}" srcOrd="0" destOrd="0" presId="urn:microsoft.com/office/officeart/2005/8/layout/cycle1"/>
    <dgm:cxn modelId="{734D1AE0-5EF5-42B7-BBC0-5A46C59A9AB5}" type="presOf" srcId="{E3ED9667-B93A-4847-975C-29FD0407FBD9}" destId="{55F0A83B-3B39-44B3-9C8C-3BED30AE8B91}" srcOrd="0" destOrd="0" presId="urn:microsoft.com/office/officeart/2005/8/layout/cycle1"/>
    <dgm:cxn modelId="{6CDAA456-F2B6-4C70-B020-BBB49C6A568D}" type="presOf" srcId="{59899CC7-9A0F-4ABA-9CDE-D0A94C5FAC8D}" destId="{63F3E853-5B2F-4514-B2DB-E7171E59C782}" srcOrd="0" destOrd="0" presId="urn:microsoft.com/office/officeart/2005/8/layout/cycle1"/>
    <dgm:cxn modelId="{ED2009FE-C936-4540-ADB9-AA32CFD36EB7}" type="presOf" srcId="{43CABEC1-996E-4E3C-8C49-287B2168F621}" destId="{E83827FF-AE54-4D93-879A-6B80252BCC89}" srcOrd="0" destOrd="0" presId="urn:microsoft.com/office/officeart/2005/8/layout/cycle1"/>
    <dgm:cxn modelId="{D81667D0-290C-42C4-9BC6-70FD4D7D1BEA}" srcId="{41E49923-95E1-43CF-8DCC-E736F9531323}" destId="{5EB1D552-553F-4047-8B19-D3D8055DABC2}" srcOrd="2" destOrd="0" parTransId="{56407D07-1155-4A87-9848-F59B8A3797BF}" sibTransId="{D8F00133-F3C3-40DE-A6F2-B54A3EEE4765}"/>
    <dgm:cxn modelId="{F5214311-F868-4302-A510-66C389867BF3}" srcId="{41E49923-95E1-43CF-8DCC-E736F9531323}" destId="{43CABEC1-996E-4E3C-8C49-287B2168F621}" srcOrd="3" destOrd="0" parTransId="{45ED0714-3C85-445C-A11A-7BA7C85E0B97}" sibTransId="{46457AF7-3B1F-4D95-85D8-4077D88CC5BE}"/>
    <dgm:cxn modelId="{1582D5AA-C672-4F08-8C78-D003AD4EAFA6}" type="presOf" srcId="{5EB1D552-553F-4047-8B19-D3D8055DABC2}" destId="{C4432FA7-385E-4D90-BAA4-B74C4934218A}" srcOrd="0" destOrd="0" presId="urn:microsoft.com/office/officeart/2005/8/layout/cycle1"/>
    <dgm:cxn modelId="{F84C9A76-E3FC-41DF-A203-A948C8AC40C3}" type="presOf" srcId="{46457AF7-3B1F-4D95-85D8-4077D88CC5BE}" destId="{E97A4623-4A71-4831-98A0-7525A2B97DD6}" srcOrd="0" destOrd="0" presId="urn:microsoft.com/office/officeart/2005/8/layout/cycle1"/>
    <dgm:cxn modelId="{6257E75A-315C-4C20-9CD5-50DC08428CA7}" srcId="{41E49923-95E1-43CF-8DCC-E736F9531323}" destId="{71882BCD-AD62-4FD3-A678-15FC3F32D5F1}" srcOrd="5" destOrd="0" parTransId="{A8BB552E-CEFF-4FDC-BBCD-DF65070F4490}" sibTransId="{43A70F69-A0AE-455D-B788-BE2C83711A96}"/>
    <dgm:cxn modelId="{A7CB88F8-D94A-4001-883C-00E1D71579D6}" type="presOf" srcId="{9E8664D0-E67D-4587-A69B-126AFEF6463C}" destId="{0258A29D-0596-458B-825F-AB5C4A534636}" srcOrd="0" destOrd="0" presId="urn:microsoft.com/office/officeart/2005/8/layout/cycle1"/>
    <dgm:cxn modelId="{835B4188-516D-451F-A677-B44635CE70D3}" type="presOf" srcId="{71882BCD-AD62-4FD3-A678-15FC3F32D5F1}" destId="{FCF4743B-3D6E-4360-B747-4607E5AC0A2E}" srcOrd="0" destOrd="0" presId="urn:microsoft.com/office/officeart/2005/8/layout/cycle1"/>
    <dgm:cxn modelId="{85A09D34-01BF-4D26-872B-5F2CAF5AC418}" srcId="{41E49923-95E1-43CF-8DCC-E736F9531323}" destId="{50F9951E-D6FE-4CF9-BDE8-141A24B1093F}" srcOrd="4" destOrd="0" parTransId="{AD0BEF23-1A50-4D5F-812A-40A2A8CCF594}" sibTransId="{E3ED9667-B93A-4847-975C-29FD0407FBD9}"/>
    <dgm:cxn modelId="{F2485A44-3563-4C5C-AAB2-62CFE256B405}" type="presParOf" srcId="{209A5F59-B8AA-4FA7-9A90-E04E6564E22D}" destId="{13A7EE4C-0594-42DF-99E4-5581D486590A}" srcOrd="0" destOrd="0" presId="urn:microsoft.com/office/officeart/2005/8/layout/cycle1"/>
    <dgm:cxn modelId="{1EAE1F9D-E848-42CD-BFFB-E2F2234CD3F4}" type="presParOf" srcId="{209A5F59-B8AA-4FA7-9A90-E04E6564E22D}" destId="{8234451D-8D7F-4841-9AD2-DA5DF1727159}" srcOrd="1" destOrd="0" presId="urn:microsoft.com/office/officeart/2005/8/layout/cycle1"/>
    <dgm:cxn modelId="{D3AA2E0D-5801-41DA-8F64-0608155E472B}" type="presParOf" srcId="{209A5F59-B8AA-4FA7-9A90-E04E6564E22D}" destId="{0258A29D-0596-458B-825F-AB5C4A534636}" srcOrd="2" destOrd="0" presId="urn:microsoft.com/office/officeart/2005/8/layout/cycle1"/>
    <dgm:cxn modelId="{11122516-538B-40D2-91DB-1D4E8E9653F3}" type="presParOf" srcId="{209A5F59-B8AA-4FA7-9A90-E04E6564E22D}" destId="{095EBAAE-FF90-45BE-BE58-E0C7DFDF4B3B}" srcOrd="3" destOrd="0" presId="urn:microsoft.com/office/officeart/2005/8/layout/cycle1"/>
    <dgm:cxn modelId="{97551598-7B0C-4F56-AF81-22E342659556}" type="presParOf" srcId="{209A5F59-B8AA-4FA7-9A90-E04E6564E22D}" destId="{B8CB6A77-D7A9-4A88-9181-6C9B386A6C1B}" srcOrd="4" destOrd="0" presId="urn:microsoft.com/office/officeart/2005/8/layout/cycle1"/>
    <dgm:cxn modelId="{CF1B8399-ED51-48AC-9DE3-3929DFA6D829}" type="presParOf" srcId="{209A5F59-B8AA-4FA7-9A90-E04E6564E22D}" destId="{63F3E853-5B2F-4514-B2DB-E7171E59C782}" srcOrd="5" destOrd="0" presId="urn:microsoft.com/office/officeart/2005/8/layout/cycle1"/>
    <dgm:cxn modelId="{790074A4-35C5-4674-8154-BE19296FB6BE}" type="presParOf" srcId="{209A5F59-B8AA-4FA7-9A90-E04E6564E22D}" destId="{47D6C4B2-F588-4CBF-9E94-96536A1694E2}" srcOrd="6" destOrd="0" presId="urn:microsoft.com/office/officeart/2005/8/layout/cycle1"/>
    <dgm:cxn modelId="{0B38F5DD-E822-46F4-A4E4-EC64F91D9FEC}" type="presParOf" srcId="{209A5F59-B8AA-4FA7-9A90-E04E6564E22D}" destId="{C4432FA7-385E-4D90-BAA4-B74C4934218A}" srcOrd="7" destOrd="0" presId="urn:microsoft.com/office/officeart/2005/8/layout/cycle1"/>
    <dgm:cxn modelId="{53F3004D-7D91-429A-9164-DFBCFD33B3D5}" type="presParOf" srcId="{209A5F59-B8AA-4FA7-9A90-E04E6564E22D}" destId="{67B26CF2-C67F-462B-8772-A55A3BD8CF48}" srcOrd="8" destOrd="0" presId="urn:microsoft.com/office/officeart/2005/8/layout/cycle1"/>
    <dgm:cxn modelId="{9B702EF1-FDC6-4665-A460-B5660FE11A1F}" type="presParOf" srcId="{209A5F59-B8AA-4FA7-9A90-E04E6564E22D}" destId="{06692D00-77D0-46D2-95DC-A0442FEE8237}" srcOrd="9" destOrd="0" presId="urn:microsoft.com/office/officeart/2005/8/layout/cycle1"/>
    <dgm:cxn modelId="{FEB77785-72B2-46AE-8182-C1531435F7EA}" type="presParOf" srcId="{209A5F59-B8AA-4FA7-9A90-E04E6564E22D}" destId="{E83827FF-AE54-4D93-879A-6B80252BCC89}" srcOrd="10" destOrd="0" presId="urn:microsoft.com/office/officeart/2005/8/layout/cycle1"/>
    <dgm:cxn modelId="{313AED23-6302-43D2-928E-F0205FDA6246}" type="presParOf" srcId="{209A5F59-B8AA-4FA7-9A90-E04E6564E22D}" destId="{E97A4623-4A71-4831-98A0-7525A2B97DD6}" srcOrd="11" destOrd="0" presId="urn:microsoft.com/office/officeart/2005/8/layout/cycle1"/>
    <dgm:cxn modelId="{B32D1E23-2EA8-4F9E-AD75-42F46C7B4F42}" type="presParOf" srcId="{209A5F59-B8AA-4FA7-9A90-E04E6564E22D}" destId="{451038FB-1FEA-43AD-9A36-B6BA21AB184C}" srcOrd="12" destOrd="0" presId="urn:microsoft.com/office/officeart/2005/8/layout/cycle1"/>
    <dgm:cxn modelId="{358F88E0-5339-41CE-A79D-49DC353C36F7}" type="presParOf" srcId="{209A5F59-B8AA-4FA7-9A90-E04E6564E22D}" destId="{C29129C9-6692-4C85-8774-804393A1A3B8}" srcOrd="13" destOrd="0" presId="urn:microsoft.com/office/officeart/2005/8/layout/cycle1"/>
    <dgm:cxn modelId="{D7456A1A-4C08-4BA5-947D-E49136EDD783}" type="presParOf" srcId="{209A5F59-B8AA-4FA7-9A90-E04E6564E22D}" destId="{55F0A83B-3B39-44B3-9C8C-3BED30AE8B91}" srcOrd="14" destOrd="0" presId="urn:microsoft.com/office/officeart/2005/8/layout/cycle1"/>
    <dgm:cxn modelId="{DDAD690F-9B9E-49DF-9EAE-BF3C77873922}" type="presParOf" srcId="{209A5F59-B8AA-4FA7-9A90-E04E6564E22D}" destId="{DEB9B020-D7F2-4C74-88F4-A9A36616E3B9}" srcOrd="15" destOrd="0" presId="urn:microsoft.com/office/officeart/2005/8/layout/cycle1"/>
    <dgm:cxn modelId="{44497A8A-C8D4-49D2-86A0-8CD769AD265D}" type="presParOf" srcId="{209A5F59-B8AA-4FA7-9A90-E04E6564E22D}" destId="{FCF4743B-3D6E-4360-B747-4607E5AC0A2E}" srcOrd="16" destOrd="0" presId="urn:microsoft.com/office/officeart/2005/8/layout/cycle1"/>
    <dgm:cxn modelId="{B32C2B45-4263-4EB9-B57B-FC993D15EEA4}" type="presParOf" srcId="{209A5F59-B8AA-4FA7-9A90-E04E6564E22D}" destId="{1E40EE1E-6BAC-48EA-B2DB-4790D7ADA2DB}"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49923-95E1-43CF-8DCC-E736F953132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7FE9052-C873-43F4-B3A5-C37A5C426A7E}">
      <dgm:prSet phldrT="[Text]"/>
      <dgm:spPr/>
      <dgm:t>
        <a:bodyPr/>
        <a:lstStyle/>
        <a:p>
          <a:r>
            <a:rPr lang="en-US"/>
            <a:t> </a:t>
          </a:r>
        </a:p>
      </dgm:t>
    </dgm:pt>
    <dgm:pt modelId="{6EDE4814-62AA-4347-9E5B-89B76600CB43}" type="parTrans" cxnId="{DA30A988-E252-469D-B03D-536FFFA5B557}">
      <dgm:prSet/>
      <dgm:spPr/>
      <dgm:t>
        <a:bodyPr/>
        <a:lstStyle/>
        <a:p>
          <a:endParaRPr lang="en-US"/>
        </a:p>
      </dgm:t>
    </dgm:pt>
    <dgm:pt modelId="{9E8664D0-E67D-4587-A69B-126AFEF6463C}" type="sibTrans" cxnId="{DA30A988-E252-469D-B03D-536FFFA5B557}">
      <dgm:prSet/>
      <dgm:spPr/>
      <dgm:t>
        <a:bodyPr/>
        <a:lstStyle/>
        <a:p>
          <a:endParaRPr lang="en-US"/>
        </a:p>
      </dgm:t>
    </dgm:pt>
    <dgm:pt modelId="{36EA555A-1019-4132-9F2C-F9DF793B84EA}">
      <dgm:prSet phldrT="[Text]"/>
      <dgm:spPr/>
      <dgm:t>
        <a:bodyPr/>
        <a:lstStyle/>
        <a:p>
          <a:r>
            <a:rPr lang="en-US"/>
            <a:t> </a:t>
          </a:r>
        </a:p>
      </dgm:t>
    </dgm:pt>
    <dgm:pt modelId="{9686F7A6-5B66-4683-A858-0DF1B85A7DAD}" type="parTrans" cxnId="{91BAB60E-3C61-458D-93E0-BD1329681747}">
      <dgm:prSet/>
      <dgm:spPr/>
      <dgm:t>
        <a:bodyPr/>
        <a:lstStyle/>
        <a:p>
          <a:endParaRPr lang="en-US"/>
        </a:p>
      </dgm:t>
    </dgm:pt>
    <dgm:pt modelId="{59899CC7-9A0F-4ABA-9CDE-D0A94C5FAC8D}" type="sibTrans" cxnId="{91BAB60E-3C61-458D-93E0-BD1329681747}">
      <dgm:prSet/>
      <dgm:spPr/>
      <dgm:t>
        <a:bodyPr/>
        <a:lstStyle/>
        <a:p>
          <a:endParaRPr lang="en-US"/>
        </a:p>
      </dgm:t>
    </dgm:pt>
    <dgm:pt modelId="{5EB1D552-553F-4047-8B19-D3D8055DABC2}">
      <dgm:prSet phldrT="[Text]"/>
      <dgm:spPr/>
      <dgm:t>
        <a:bodyPr/>
        <a:lstStyle/>
        <a:p>
          <a:r>
            <a:rPr lang="en-US"/>
            <a:t> </a:t>
          </a:r>
        </a:p>
      </dgm:t>
    </dgm:pt>
    <dgm:pt modelId="{56407D07-1155-4A87-9848-F59B8A3797BF}" type="parTrans" cxnId="{D81667D0-290C-42C4-9BC6-70FD4D7D1BEA}">
      <dgm:prSet/>
      <dgm:spPr/>
      <dgm:t>
        <a:bodyPr/>
        <a:lstStyle/>
        <a:p>
          <a:endParaRPr lang="en-US"/>
        </a:p>
      </dgm:t>
    </dgm:pt>
    <dgm:pt modelId="{D8F00133-F3C3-40DE-A6F2-B54A3EEE4765}" type="sibTrans" cxnId="{D81667D0-290C-42C4-9BC6-70FD4D7D1BEA}">
      <dgm:prSet/>
      <dgm:spPr/>
      <dgm:t>
        <a:bodyPr/>
        <a:lstStyle/>
        <a:p>
          <a:endParaRPr lang="en-US"/>
        </a:p>
      </dgm:t>
    </dgm:pt>
    <dgm:pt modelId="{50F9951E-D6FE-4CF9-BDE8-141A24B1093F}">
      <dgm:prSet phldrT="[Text]"/>
      <dgm:spPr/>
      <dgm:t>
        <a:bodyPr/>
        <a:lstStyle/>
        <a:p>
          <a:r>
            <a:rPr lang="en-US"/>
            <a:t> </a:t>
          </a:r>
        </a:p>
      </dgm:t>
    </dgm:pt>
    <dgm:pt modelId="{AD0BEF23-1A50-4D5F-812A-40A2A8CCF594}" type="parTrans" cxnId="{85A09D34-01BF-4D26-872B-5F2CAF5AC418}">
      <dgm:prSet/>
      <dgm:spPr/>
      <dgm:t>
        <a:bodyPr/>
        <a:lstStyle/>
        <a:p>
          <a:endParaRPr lang="en-US"/>
        </a:p>
      </dgm:t>
    </dgm:pt>
    <dgm:pt modelId="{E3ED9667-B93A-4847-975C-29FD0407FBD9}" type="sibTrans" cxnId="{85A09D34-01BF-4D26-872B-5F2CAF5AC418}">
      <dgm:prSet/>
      <dgm:spPr/>
      <dgm:t>
        <a:bodyPr/>
        <a:lstStyle/>
        <a:p>
          <a:endParaRPr lang="en-US"/>
        </a:p>
      </dgm:t>
    </dgm:pt>
    <dgm:pt modelId="{71882BCD-AD62-4FD3-A678-15FC3F32D5F1}">
      <dgm:prSet phldrT="[Text]"/>
      <dgm:spPr/>
      <dgm:t>
        <a:bodyPr/>
        <a:lstStyle/>
        <a:p>
          <a:r>
            <a:rPr lang="en-US"/>
            <a:t> </a:t>
          </a:r>
        </a:p>
      </dgm:t>
    </dgm:pt>
    <dgm:pt modelId="{A8BB552E-CEFF-4FDC-BBCD-DF65070F4490}" type="parTrans" cxnId="{6257E75A-315C-4C20-9CD5-50DC08428CA7}">
      <dgm:prSet/>
      <dgm:spPr/>
      <dgm:t>
        <a:bodyPr/>
        <a:lstStyle/>
        <a:p>
          <a:endParaRPr lang="en-US"/>
        </a:p>
      </dgm:t>
    </dgm:pt>
    <dgm:pt modelId="{43A70F69-A0AE-455D-B788-BE2C83711A96}" type="sibTrans" cxnId="{6257E75A-315C-4C20-9CD5-50DC08428CA7}">
      <dgm:prSet/>
      <dgm:spPr/>
      <dgm:t>
        <a:bodyPr/>
        <a:lstStyle/>
        <a:p>
          <a:endParaRPr lang="en-US"/>
        </a:p>
      </dgm:t>
    </dgm:pt>
    <dgm:pt modelId="{43CABEC1-996E-4E3C-8C49-287B2168F621}">
      <dgm:prSet phldrT="[Text]"/>
      <dgm:spPr/>
      <dgm:t>
        <a:bodyPr/>
        <a:lstStyle/>
        <a:p>
          <a:r>
            <a:rPr lang="en-US"/>
            <a:t> </a:t>
          </a:r>
        </a:p>
      </dgm:t>
    </dgm:pt>
    <dgm:pt modelId="{45ED0714-3C85-445C-A11A-7BA7C85E0B97}" type="parTrans" cxnId="{F5214311-F868-4302-A510-66C389867BF3}">
      <dgm:prSet/>
      <dgm:spPr/>
      <dgm:t>
        <a:bodyPr/>
        <a:lstStyle/>
        <a:p>
          <a:endParaRPr lang="en-US"/>
        </a:p>
      </dgm:t>
    </dgm:pt>
    <dgm:pt modelId="{46457AF7-3B1F-4D95-85D8-4077D88CC5BE}" type="sibTrans" cxnId="{F5214311-F868-4302-A510-66C389867BF3}">
      <dgm:prSet/>
      <dgm:spPr/>
      <dgm:t>
        <a:bodyPr/>
        <a:lstStyle/>
        <a:p>
          <a:endParaRPr lang="en-US"/>
        </a:p>
      </dgm:t>
    </dgm:pt>
    <dgm:pt modelId="{209A5F59-B8AA-4FA7-9A90-E04E6564E22D}" type="pres">
      <dgm:prSet presAssocID="{41E49923-95E1-43CF-8DCC-E736F9531323}" presName="cycle" presStyleCnt="0">
        <dgm:presLayoutVars>
          <dgm:dir/>
          <dgm:resizeHandles val="exact"/>
        </dgm:presLayoutVars>
      </dgm:prSet>
      <dgm:spPr/>
      <dgm:t>
        <a:bodyPr/>
        <a:lstStyle/>
        <a:p>
          <a:endParaRPr lang="en-US"/>
        </a:p>
      </dgm:t>
    </dgm:pt>
    <dgm:pt modelId="{13A7EE4C-0594-42DF-99E4-5581D486590A}" type="pres">
      <dgm:prSet presAssocID="{87FE9052-C873-43F4-B3A5-C37A5C426A7E}" presName="dummy" presStyleCnt="0"/>
      <dgm:spPr/>
    </dgm:pt>
    <dgm:pt modelId="{8234451D-8D7F-4841-9AD2-DA5DF1727159}" type="pres">
      <dgm:prSet presAssocID="{87FE9052-C873-43F4-B3A5-C37A5C426A7E}" presName="node" presStyleLbl="revTx" presStyleIdx="0" presStyleCnt="6">
        <dgm:presLayoutVars>
          <dgm:bulletEnabled val="1"/>
        </dgm:presLayoutVars>
      </dgm:prSet>
      <dgm:spPr/>
      <dgm:t>
        <a:bodyPr/>
        <a:lstStyle/>
        <a:p>
          <a:endParaRPr lang="en-US"/>
        </a:p>
      </dgm:t>
    </dgm:pt>
    <dgm:pt modelId="{0258A29D-0596-458B-825F-AB5C4A534636}" type="pres">
      <dgm:prSet presAssocID="{9E8664D0-E67D-4587-A69B-126AFEF6463C}" presName="sibTrans" presStyleLbl="node1" presStyleIdx="0" presStyleCnt="6"/>
      <dgm:spPr/>
      <dgm:t>
        <a:bodyPr/>
        <a:lstStyle/>
        <a:p>
          <a:endParaRPr lang="en-US"/>
        </a:p>
      </dgm:t>
    </dgm:pt>
    <dgm:pt modelId="{095EBAAE-FF90-45BE-BE58-E0C7DFDF4B3B}" type="pres">
      <dgm:prSet presAssocID="{36EA555A-1019-4132-9F2C-F9DF793B84EA}" presName="dummy" presStyleCnt="0"/>
      <dgm:spPr/>
    </dgm:pt>
    <dgm:pt modelId="{B8CB6A77-D7A9-4A88-9181-6C9B386A6C1B}" type="pres">
      <dgm:prSet presAssocID="{36EA555A-1019-4132-9F2C-F9DF793B84EA}" presName="node" presStyleLbl="revTx" presStyleIdx="1" presStyleCnt="6">
        <dgm:presLayoutVars>
          <dgm:bulletEnabled val="1"/>
        </dgm:presLayoutVars>
      </dgm:prSet>
      <dgm:spPr/>
      <dgm:t>
        <a:bodyPr/>
        <a:lstStyle/>
        <a:p>
          <a:endParaRPr lang="en-US"/>
        </a:p>
      </dgm:t>
    </dgm:pt>
    <dgm:pt modelId="{63F3E853-5B2F-4514-B2DB-E7171E59C782}" type="pres">
      <dgm:prSet presAssocID="{59899CC7-9A0F-4ABA-9CDE-D0A94C5FAC8D}" presName="sibTrans" presStyleLbl="node1" presStyleIdx="1" presStyleCnt="6"/>
      <dgm:spPr/>
      <dgm:t>
        <a:bodyPr/>
        <a:lstStyle/>
        <a:p>
          <a:endParaRPr lang="en-US"/>
        </a:p>
      </dgm:t>
    </dgm:pt>
    <dgm:pt modelId="{47D6C4B2-F588-4CBF-9E94-96536A1694E2}" type="pres">
      <dgm:prSet presAssocID="{5EB1D552-553F-4047-8B19-D3D8055DABC2}" presName="dummy" presStyleCnt="0"/>
      <dgm:spPr/>
    </dgm:pt>
    <dgm:pt modelId="{C4432FA7-385E-4D90-BAA4-B74C4934218A}" type="pres">
      <dgm:prSet presAssocID="{5EB1D552-553F-4047-8B19-D3D8055DABC2}" presName="node" presStyleLbl="revTx" presStyleIdx="2" presStyleCnt="6">
        <dgm:presLayoutVars>
          <dgm:bulletEnabled val="1"/>
        </dgm:presLayoutVars>
      </dgm:prSet>
      <dgm:spPr/>
      <dgm:t>
        <a:bodyPr/>
        <a:lstStyle/>
        <a:p>
          <a:endParaRPr lang="en-US"/>
        </a:p>
      </dgm:t>
    </dgm:pt>
    <dgm:pt modelId="{67B26CF2-C67F-462B-8772-A55A3BD8CF48}" type="pres">
      <dgm:prSet presAssocID="{D8F00133-F3C3-40DE-A6F2-B54A3EEE4765}" presName="sibTrans" presStyleLbl="node1" presStyleIdx="2" presStyleCnt="6"/>
      <dgm:spPr/>
      <dgm:t>
        <a:bodyPr/>
        <a:lstStyle/>
        <a:p>
          <a:endParaRPr lang="en-US"/>
        </a:p>
      </dgm:t>
    </dgm:pt>
    <dgm:pt modelId="{06692D00-77D0-46D2-95DC-A0442FEE8237}" type="pres">
      <dgm:prSet presAssocID="{43CABEC1-996E-4E3C-8C49-287B2168F621}" presName="dummy" presStyleCnt="0"/>
      <dgm:spPr/>
    </dgm:pt>
    <dgm:pt modelId="{E83827FF-AE54-4D93-879A-6B80252BCC89}" type="pres">
      <dgm:prSet presAssocID="{43CABEC1-996E-4E3C-8C49-287B2168F621}" presName="node" presStyleLbl="revTx" presStyleIdx="3" presStyleCnt="6">
        <dgm:presLayoutVars>
          <dgm:bulletEnabled val="1"/>
        </dgm:presLayoutVars>
      </dgm:prSet>
      <dgm:spPr/>
      <dgm:t>
        <a:bodyPr/>
        <a:lstStyle/>
        <a:p>
          <a:endParaRPr lang="en-US"/>
        </a:p>
      </dgm:t>
    </dgm:pt>
    <dgm:pt modelId="{E97A4623-4A71-4831-98A0-7525A2B97DD6}" type="pres">
      <dgm:prSet presAssocID="{46457AF7-3B1F-4D95-85D8-4077D88CC5BE}" presName="sibTrans" presStyleLbl="node1" presStyleIdx="3" presStyleCnt="6"/>
      <dgm:spPr/>
      <dgm:t>
        <a:bodyPr/>
        <a:lstStyle/>
        <a:p>
          <a:endParaRPr lang="en-US"/>
        </a:p>
      </dgm:t>
    </dgm:pt>
    <dgm:pt modelId="{451038FB-1FEA-43AD-9A36-B6BA21AB184C}" type="pres">
      <dgm:prSet presAssocID="{50F9951E-D6FE-4CF9-BDE8-141A24B1093F}" presName="dummy" presStyleCnt="0"/>
      <dgm:spPr/>
    </dgm:pt>
    <dgm:pt modelId="{C29129C9-6692-4C85-8774-804393A1A3B8}" type="pres">
      <dgm:prSet presAssocID="{50F9951E-D6FE-4CF9-BDE8-141A24B1093F}" presName="node" presStyleLbl="revTx" presStyleIdx="4" presStyleCnt="6">
        <dgm:presLayoutVars>
          <dgm:bulletEnabled val="1"/>
        </dgm:presLayoutVars>
      </dgm:prSet>
      <dgm:spPr/>
      <dgm:t>
        <a:bodyPr/>
        <a:lstStyle/>
        <a:p>
          <a:endParaRPr lang="en-US"/>
        </a:p>
      </dgm:t>
    </dgm:pt>
    <dgm:pt modelId="{55F0A83B-3B39-44B3-9C8C-3BED30AE8B91}" type="pres">
      <dgm:prSet presAssocID="{E3ED9667-B93A-4847-975C-29FD0407FBD9}" presName="sibTrans" presStyleLbl="node1" presStyleIdx="4" presStyleCnt="6"/>
      <dgm:spPr/>
      <dgm:t>
        <a:bodyPr/>
        <a:lstStyle/>
        <a:p>
          <a:endParaRPr lang="en-US"/>
        </a:p>
      </dgm:t>
    </dgm:pt>
    <dgm:pt modelId="{DEB9B020-D7F2-4C74-88F4-A9A36616E3B9}" type="pres">
      <dgm:prSet presAssocID="{71882BCD-AD62-4FD3-A678-15FC3F32D5F1}" presName="dummy" presStyleCnt="0"/>
      <dgm:spPr/>
    </dgm:pt>
    <dgm:pt modelId="{FCF4743B-3D6E-4360-B747-4607E5AC0A2E}" type="pres">
      <dgm:prSet presAssocID="{71882BCD-AD62-4FD3-A678-15FC3F32D5F1}" presName="node" presStyleLbl="revTx" presStyleIdx="5" presStyleCnt="6">
        <dgm:presLayoutVars>
          <dgm:bulletEnabled val="1"/>
        </dgm:presLayoutVars>
      </dgm:prSet>
      <dgm:spPr/>
      <dgm:t>
        <a:bodyPr/>
        <a:lstStyle/>
        <a:p>
          <a:endParaRPr lang="en-US"/>
        </a:p>
      </dgm:t>
    </dgm:pt>
    <dgm:pt modelId="{1E40EE1E-6BAC-48EA-B2DB-4790D7ADA2DB}" type="pres">
      <dgm:prSet presAssocID="{43A70F69-A0AE-455D-B788-BE2C83711A96}" presName="sibTrans" presStyleLbl="node1" presStyleIdx="5" presStyleCnt="6"/>
      <dgm:spPr/>
      <dgm:t>
        <a:bodyPr/>
        <a:lstStyle/>
        <a:p>
          <a:endParaRPr lang="en-US"/>
        </a:p>
      </dgm:t>
    </dgm:pt>
  </dgm:ptLst>
  <dgm:cxnLst>
    <dgm:cxn modelId="{5E3A1D84-1878-4C01-986A-88F7236DD43D}" type="presOf" srcId="{43CABEC1-996E-4E3C-8C49-287B2168F621}" destId="{E83827FF-AE54-4D93-879A-6B80252BCC89}" srcOrd="0" destOrd="0" presId="urn:microsoft.com/office/officeart/2005/8/layout/cycle1"/>
    <dgm:cxn modelId="{DA30A988-E252-469D-B03D-536FFFA5B557}" srcId="{41E49923-95E1-43CF-8DCC-E736F9531323}" destId="{87FE9052-C873-43F4-B3A5-C37A5C426A7E}" srcOrd="0" destOrd="0" parTransId="{6EDE4814-62AA-4347-9E5B-89B76600CB43}" sibTransId="{9E8664D0-E67D-4587-A69B-126AFEF6463C}"/>
    <dgm:cxn modelId="{7EED1433-CC8B-4988-A89B-3969ACE86CB5}" type="presOf" srcId="{50F9951E-D6FE-4CF9-BDE8-141A24B1093F}" destId="{C29129C9-6692-4C85-8774-804393A1A3B8}" srcOrd="0" destOrd="0" presId="urn:microsoft.com/office/officeart/2005/8/layout/cycle1"/>
    <dgm:cxn modelId="{7CF66760-E6C7-4CEB-ACD3-DDA524E3978B}" type="presOf" srcId="{9E8664D0-E67D-4587-A69B-126AFEF6463C}" destId="{0258A29D-0596-458B-825F-AB5C4A534636}" srcOrd="0" destOrd="0" presId="urn:microsoft.com/office/officeart/2005/8/layout/cycle1"/>
    <dgm:cxn modelId="{ECAA9341-6065-4E35-92D3-E80BDA4F0669}" type="presOf" srcId="{36EA555A-1019-4132-9F2C-F9DF793B84EA}" destId="{B8CB6A77-D7A9-4A88-9181-6C9B386A6C1B}" srcOrd="0" destOrd="0" presId="urn:microsoft.com/office/officeart/2005/8/layout/cycle1"/>
    <dgm:cxn modelId="{91BAB60E-3C61-458D-93E0-BD1329681747}" srcId="{41E49923-95E1-43CF-8DCC-E736F9531323}" destId="{36EA555A-1019-4132-9F2C-F9DF793B84EA}" srcOrd="1" destOrd="0" parTransId="{9686F7A6-5B66-4683-A858-0DF1B85A7DAD}" sibTransId="{59899CC7-9A0F-4ABA-9CDE-D0A94C5FAC8D}"/>
    <dgm:cxn modelId="{659256B8-79C8-4631-9147-D27781F32EAE}" type="presOf" srcId="{71882BCD-AD62-4FD3-A678-15FC3F32D5F1}" destId="{FCF4743B-3D6E-4360-B747-4607E5AC0A2E}" srcOrd="0" destOrd="0" presId="urn:microsoft.com/office/officeart/2005/8/layout/cycle1"/>
    <dgm:cxn modelId="{BADEAEEA-D6B1-425F-89FA-938B841B40AB}" type="presOf" srcId="{D8F00133-F3C3-40DE-A6F2-B54A3EEE4765}" destId="{67B26CF2-C67F-462B-8772-A55A3BD8CF48}" srcOrd="0" destOrd="0" presId="urn:microsoft.com/office/officeart/2005/8/layout/cycle1"/>
    <dgm:cxn modelId="{481C4C44-6E22-463E-B7AE-73AD8BA39BAE}" type="presOf" srcId="{5EB1D552-553F-4047-8B19-D3D8055DABC2}" destId="{C4432FA7-385E-4D90-BAA4-B74C4934218A}" srcOrd="0" destOrd="0" presId="urn:microsoft.com/office/officeart/2005/8/layout/cycle1"/>
    <dgm:cxn modelId="{36450082-3AB0-4678-A97D-D10BD36F4161}" type="presOf" srcId="{E3ED9667-B93A-4847-975C-29FD0407FBD9}" destId="{55F0A83B-3B39-44B3-9C8C-3BED30AE8B91}" srcOrd="0" destOrd="0" presId="urn:microsoft.com/office/officeart/2005/8/layout/cycle1"/>
    <dgm:cxn modelId="{265BD8BE-6907-4C41-9904-A61554CC8D40}" type="presOf" srcId="{87FE9052-C873-43F4-B3A5-C37A5C426A7E}" destId="{8234451D-8D7F-4841-9AD2-DA5DF1727159}" srcOrd="0" destOrd="0" presId="urn:microsoft.com/office/officeart/2005/8/layout/cycle1"/>
    <dgm:cxn modelId="{5B21B2EC-BD80-48C6-9B28-1377F9D09EC1}" type="presOf" srcId="{41E49923-95E1-43CF-8DCC-E736F9531323}" destId="{209A5F59-B8AA-4FA7-9A90-E04E6564E22D}" srcOrd="0" destOrd="0" presId="urn:microsoft.com/office/officeart/2005/8/layout/cycle1"/>
    <dgm:cxn modelId="{964119A3-4A16-4B4E-B877-FB4B011D69AC}" type="presOf" srcId="{59899CC7-9A0F-4ABA-9CDE-D0A94C5FAC8D}" destId="{63F3E853-5B2F-4514-B2DB-E7171E59C782}" srcOrd="0" destOrd="0" presId="urn:microsoft.com/office/officeart/2005/8/layout/cycle1"/>
    <dgm:cxn modelId="{DA829B46-060B-4AA6-930F-3C615CDC2F3F}" type="presOf" srcId="{43A70F69-A0AE-455D-B788-BE2C83711A96}" destId="{1E40EE1E-6BAC-48EA-B2DB-4790D7ADA2DB}" srcOrd="0" destOrd="0" presId="urn:microsoft.com/office/officeart/2005/8/layout/cycle1"/>
    <dgm:cxn modelId="{3118C1AE-D12A-4EDD-9999-EC5A3E7ECF9C}" type="presOf" srcId="{46457AF7-3B1F-4D95-85D8-4077D88CC5BE}" destId="{E97A4623-4A71-4831-98A0-7525A2B97DD6}" srcOrd="0" destOrd="0" presId="urn:microsoft.com/office/officeart/2005/8/layout/cycle1"/>
    <dgm:cxn modelId="{D81667D0-290C-42C4-9BC6-70FD4D7D1BEA}" srcId="{41E49923-95E1-43CF-8DCC-E736F9531323}" destId="{5EB1D552-553F-4047-8B19-D3D8055DABC2}" srcOrd="2" destOrd="0" parTransId="{56407D07-1155-4A87-9848-F59B8A3797BF}" sibTransId="{D8F00133-F3C3-40DE-A6F2-B54A3EEE4765}"/>
    <dgm:cxn modelId="{F5214311-F868-4302-A510-66C389867BF3}" srcId="{41E49923-95E1-43CF-8DCC-E736F9531323}" destId="{43CABEC1-996E-4E3C-8C49-287B2168F621}" srcOrd="3" destOrd="0" parTransId="{45ED0714-3C85-445C-A11A-7BA7C85E0B97}" sibTransId="{46457AF7-3B1F-4D95-85D8-4077D88CC5BE}"/>
    <dgm:cxn modelId="{6257E75A-315C-4C20-9CD5-50DC08428CA7}" srcId="{41E49923-95E1-43CF-8DCC-E736F9531323}" destId="{71882BCD-AD62-4FD3-A678-15FC3F32D5F1}" srcOrd="5" destOrd="0" parTransId="{A8BB552E-CEFF-4FDC-BBCD-DF65070F4490}" sibTransId="{43A70F69-A0AE-455D-B788-BE2C83711A96}"/>
    <dgm:cxn modelId="{85A09D34-01BF-4D26-872B-5F2CAF5AC418}" srcId="{41E49923-95E1-43CF-8DCC-E736F9531323}" destId="{50F9951E-D6FE-4CF9-BDE8-141A24B1093F}" srcOrd="4" destOrd="0" parTransId="{AD0BEF23-1A50-4D5F-812A-40A2A8CCF594}" sibTransId="{E3ED9667-B93A-4847-975C-29FD0407FBD9}"/>
    <dgm:cxn modelId="{F80C5B97-F072-41B9-8C2A-DD1A7F26CCD5}" type="presParOf" srcId="{209A5F59-B8AA-4FA7-9A90-E04E6564E22D}" destId="{13A7EE4C-0594-42DF-99E4-5581D486590A}" srcOrd="0" destOrd="0" presId="urn:microsoft.com/office/officeart/2005/8/layout/cycle1"/>
    <dgm:cxn modelId="{4C22A493-91A2-4357-AD4D-4ADE7F79427B}" type="presParOf" srcId="{209A5F59-B8AA-4FA7-9A90-E04E6564E22D}" destId="{8234451D-8D7F-4841-9AD2-DA5DF1727159}" srcOrd="1" destOrd="0" presId="urn:microsoft.com/office/officeart/2005/8/layout/cycle1"/>
    <dgm:cxn modelId="{B7FA6D25-12E5-472B-B1D9-2AD2111D88BD}" type="presParOf" srcId="{209A5F59-B8AA-4FA7-9A90-E04E6564E22D}" destId="{0258A29D-0596-458B-825F-AB5C4A534636}" srcOrd="2" destOrd="0" presId="urn:microsoft.com/office/officeart/2005/8/layout/cycle1"/>
    <dgm:cxn modelId="{39C8A808-ACC2-4926-9433-83142EEBB1CF}" type="presParOf" srcId="{209A5F59-B8AA-4FA7-9A90-E04E6564E22D}" destId="{095EBAAE-FF90-45BE-BE58-E0C7DFDF4B3B}" srcOrd="3" destOrd="0" presId="urn:microsoft.com/office/officeart/2005/8/layout/cycle1"/>
    <dgm:cxn modelId="{3C7DA682-3A7D-498C-81BB-AE0C88513E11}" type="presParOf" srcId="{209A5F59-B8AA-4FA7-9A90-E04E6564E22D}" destId="{B8CB6A77-D7A9-4A88-9181-6C9B386A6C1B}" srcOrd="4" destOrd="0" presId="urn:microsoft.com/office/officeart/2005/8/layout/cycle1"/>
    <dgm:cxn modelId="{D2471304-5A3B-4C0C-9B5F-B6602E2735A9}" type="presParOf" srcId="{209A5F59-B8AA-4FA7-9A90-E04E6564E22D}" destId="{63F3E853-5B2F-4514-B2DB-E7171E59C782}" srcOrd="5" destOrd="0" presId="urn:microsoft.com/office/officeart/2005/8/layout/cycle1"/>
    <dgm:cxn modelId="{384132B3-3EF5-4F8D-A66A-DA7D3787A0C5}" type="presParOf" srcId="{209A5F59-B8AA-4FA7-9A90-E04E6564E22D}" destId="{47D6C4B2-F588-4CBF-9E94-96536A1694E2}" srcOrd="6" destOrd="0" presId="urn:microsoft.com/office/officeart/2005/8/layout/cycle1"/>
    <dgm:cxn modelId="{6832D638-598E-4AFD-9AC8-E6A1808C4FA5}" type="presParOf" srcId="{209A5F59-B8AA-4FA7-9A90-E04E6564E22D}" destId="{C4432FA7-385E-4D90-BAA4-B74C4934218A}" srcOrd="7" destOrd="0" presId="urn:microsoft.com/office/officeart/2005/8/layout/cycle1"/>
    <dgm:cxn modelId="{E99E69D9-29E2-40AF-9B3B-457378158331}" type="presParOf" srcId="{209A5F59-B8AA-4FA7-9A90-E04E6564E22D}" destId="{67B26CF2-C67F-462B-8772-A55A3BD8CF48}" srcOrd="8" destOrd="0" presId="urn:microsoft.com/office/officeart/2005/8/layout/cycle1"/>
    <dgm:cxn modelId="{1F3D212D-1488-45B1-95AF-DFEED9470D4D}" type="presParOf" srcId="{209A5F59-B8AA-4FA7-9A90-E04E6564E22D}" destId="{06692D00-77D0-46D2-95DC-A0442FEE8237}" srcOrd="9" destOrd="0" presId="urn:microsoft.com/office/officeart/2005/8/layout/cycle1"/>
    <dgm:cxn modelId="{404C4B88-5D90-4AEB-BE9C-0BE3A02DC63C}" type="presParOf" srcId="{209A5F59-B8AA-4FA7-9A90-E04E6564E22D}" destId="{E83827FF-AE54-4D93-879A-6B80252BCC89}" srcOrd="10" destOrd="0" presId="urn:microsoft.com/office/officeart/2005/8/layout/cycle1"/>
    <dgm:cxn modelId="{FCAF1D90-B243-448F-A53A-8B0694B2810F}" type="presParOf" srcId="{209A5F59-B8AA-4FA7-9A90-E04E6564E22D}" destId="{E97A4623-4A71-4831-98A0-7525A2B97DD6}" srcOrd="11" destOrd="0" presId="urn:microsoft.com/office/officeart/2005/8/layout/cycle1"/>
    <dgm:cxn modelId="{44347556-F29F-4E05-BDBD-9EC3F53DD3CD}" type="presParOf" srcId="{209A5F59-B8AA-4FA7-9A90-E04E6564E22D}" destId="{451038FB-1FEA-43AD-9A36-B6BA21AB184C}" srcOrd="12" destOrd="0" presId="urn:microsoft.com/office/officeart/2005/8/layout/cycle1"/>
    <dgm:cxn modelId="{27BF9D22-D803-4EDD-BFC9-97998C6CB50D}" type="presParOf" srcId="{209A5F59-B8AA-4FA7-9A90-E04E6564E22D}" destId="{C29129C9-6692-4C85-8774-804393A1A3B8}" srcOrd="13" destOrd="0" presId="urn:microsoft.com/office/officeart/2005/8/layout/cycle1"/>
    <dgm:cxn modelId="{520F7E13-6CD9-42CE-8BAC-7C119444B7C0}" type="presParOf" srcId="{209A5F59-B8AA-4FA7-9A90-E04E6564E22D}" destId="{55F0A83B-3B39-44B3-9C8C-3BED30AE8B91}" srcOrd="14" destOrd="0" presId="urn:microsoft.com/office/officeart/2005/8/layout/cycle1"/>
    <dgm:cxn modelId="{1ABBC9D0-9974-4FB8-8A5D-52FE48A4545C}" type="presParOf" srcId="{209A5F59-B8AA-4FA7-9A90-E04E6564E22D}" destId="{DEB9B020-D7F2-4C74-88F4-A9A36616E3B9}" srcOrd="15" destOrd="0" presId="urn:microsoft.com/office/officeart/2005/8/layout/cycle1"/>
    <dgm:cxn modelId="{8AF81000-8B5B-4996-9E15-DF1958C91CA0}" type="presParOf" srcId="{209A5F59-B8AA-4FA7-9A90-E04E6564E22D}" destId="{FCF4743B-3D6E-4360-B747-4607E5AC0A2E}" srcOrd="16" destOrd="0" presId="urn:microsoft.com/office/officeart/2005/8/layout/cycle1"/>
    <dgm:cxn modelId="{DDA520EC-820B-4657-9410-4F8DA0943E31}" type="presParOf" srcId="{209A5F59-B8AA-4FA7-9A90-E04E6564E22D}" destId="{1E40EE1E-6BAC-48EA-B2DB-4790D7ADA2DB}"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49923-95E1-43CF-8DCC-E736F953132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7FE9052-C873-43F4-B3A5-C37A5C426A7E}">
      <dgm:prSet phldrT="[Text]"/>
      <dgm:spPr/>
      <dgm:t>
        <a:bodyPr/>
        <a:lstStyle/>
        <a:p>
          <a:r>
            <a:rPr lang="en-US"/>
            <a:t> </a:t>
          </a:r>
        </a:p>
      </dgm:t>
    </dgm:pt>
    <dgm:pt modelId="{6EDE4814-62AA-4347-9E5B-89B76600CB43}" type="parTrans" cxnId="{DA30A988-E252-469D-B03D-536FFFA5B557}">
      <dgm:prSet/>
      <dgm:spPr/>
      <dgm:t>
        <a:bodyPr/>
        <a:lstStyle/>
        <a:p>
          <a:endParaRPr lang="en-US"/>
        </a:p>
      </dgm:t>
    </dgm:pt>
    <dgm:pt modelId="{9E8664D0-E67D-4587-A69B-126AFEF6463C}" type="sibTrans" cxnId="{DA30A988-E252-469D-B03D-536FFFA5B557}">
      <dgm:prSet/>
      <dgm:spPr/>
      <dgm:t>
        <a:bodyPr/>
        <a:lstStyle/>
        <a:p>
          <a:endParaRPr lang="en-US"/>
        </a:p>
      </dgm:t>
    </dgm:pt>
    <dgm:pt modelId="{36EA555A-1019-4132-9F2C-F9DF793B84EA}">
      <dgm:prSet phldrT="[Text]"/>
      <dgm:spPr/>
      <dgm:t>
        <a:bodyPr/>
        <a:lstStyle/>
        <a:p>
          <a:r>
            <a:rPr lang="en-US"/>
            <a:t> </a:t>
          </a:r>
        </a:p>
      </dgm:t>
    </dgm:pt>
    <dgm:pt modelId="{9686F7A6-5B66-4683-A858-0DF1B85A7DAD}" type="parTrans" cxnId="{91BAB60E-3C61-458D-93E0-BD1329681747}">
      <dgm:prSet/>
      <dgm:spPr/>
      <dgm:t>
        <a:bodyPr/>
        <a:lstStyle/>
        <a:p>
          <a:endParaRPr lang="en-US"/>
        </a:p>
      </dgm:t>
    </dgm:pt>
    <dgm:pt modelId="{59899CC7-9A0F-4ABA-9CDE-D0A94C5FAC8D}" type="sibTrans" cxnId="{91BAB60E-3C61-458D-93E0-BD1329681747}">
      <dgm:prSet/>
      <dgm:spPr/>
      <dgm:t>
        <a:bodyPr/>
        <a:lstStyle/>
        <a:p>
          <a:endParaRPr lang="en-US"/>
        </a:p>
      </dgm:t>
    </dgm:pt>
    <dgm:pt modelId="{5EB1D552-553F-4047-8B19-D3D8055DABC2}">
      <dgm:prSet phldrT="[Text]"/>
      <dgm:spPr/>
      <dgm:t>
        <a:bodyPr/>
        <a:lstStyle/>
        <a:p>
          <a:r>
            <a:rPr lang="en-US"/>
            <a:t> </a:t>
          </a:r>
        </a:p>
      </dgm:t>
    </dgm:pt>
    <dgm:pt modelId="{56407D07-1155-4A87-9848-F59B8A3797BF}" type="parTrans" cxnId="{D81667D0-290C-42C4-9BC6-70FD4D7D1BEA}">
      <dgm:prSet/>
      <dgm:spPr/>
      <dgm:t>
        <a:bodyPr/>
        <a:lstStyle/>
        <a:p>
          <a:endParaRPr lang="en-US"/>
        </a:p>
      </dgm:t>
    </dgm:pt>
    <dgm:pt modelId="{D8F00133-F3C3-40DE-A6F2-B54A3EEE4765}" type="sibTrans" cxnId="{D81667D0-290C-42C4-9BC6-70FD4D7D1BEA}">
      <dgm:prSet/>
      <dgm:spPr/>
      <dgm:t>
        <a:bodyPr/>
        <a:lstStyle/>
        <a:p>
          <a:endParaRPr lang="en-US"/>
        </a:p>
      </dgm:t>
    </dgm:pt>
    <dgm:pt modelId="{50F9951E-D6FE-4CF9-BDE8-141A24B1093F}">
      <dgm:prSet phldrT="[Text]"/>
      <dgm:spPr/>
      <dgm:t>
        <a:bodyPr/>
        <a:lstStyle/>
        <a:p>
          <a:r>
            <a:rPr lang="en-US"/>
            <a:t> </a:t>
          </a:r>
        </a:p>
      </dgm:t>
    </dgm:pt>
    <dgm:pt modelId="{AD0BEF23-1A50-4D5F-812A-40A2A8CCF594}" type="parTrans" cxnId="{85A09D34-01BF-4D26-872B-5F2CAF5AC418}">
      <dgm:prSet/>
      <dgm:spPr/>
      <dgm:t>
        <a:bodyPr/>
        <a:lstStyle/>
        <a:p>
          <a:endParaRPr lang="en-US"/>
        </a:p>
      </dgm:t>
    </dgm:pt>
    <dgm:pt modelId="{E3ED9667-B93A-4847-975C-29FD0407FBD9}" type="sibTrans" cxnId="{85A09D34-01BF-4D26-872B-5F2CAF5AC418}">
      <dgm:prSet/>
      <dgm:spPr/>
      <dgm:t>
        <a:bodyPr/>
        <a:lstStyle/>
        <a:p>
          <a:endParaRPr lang="en-US"/>
        </a:p>
      </dgm:t>
    </dgm:pt>
    <dgm:pt modelId="{71882BCD-AD62-4FD3-A678-15FC3F32D5F1}">
      <dgm:prSet phldrT="[Text]"/>
      <dgm:spPr/>
      <dgm:t>
        <a:bodyPr/>
        <a:lstStyle/>
        <a:p>
          <a:r>
            <a:rPr lang="en-US"/>
            <a:t> </a:t>
          </a:r>
        </a:p>
      </dgm:t>
    </dgm:pt>
    <dgm:pt modelId="{A8BB552E-CEFF-4FDC-BBCD-DF65070F4490}" type="parTrans" cxnId="{6257E75A-315C-4C20-9CD5-50DC08428CA7}">
      <dgm:prSet/>
      <dgm:spPr/>
      <dgm:t>
        <a:bodyPr/>
        <a:lstStyle/>
        <a:p>
          <a:endParaRPr lang="en-US"/>
        </a:p>
      </dgm:t>
    </dgm:pt>
    <dgm:pt modelId="{43A70F69-A0AE-455D-B788-BE2C83711A96}" type="sibTrans" cxnId="{6257E75A-315C-4C20-9CD5-50DC08428CA7}">
      <dgm:prSet/>
      <dgm:spPr/>
      <dgm:t>
        <a:bodyPr/>
        <a:lstStyle/>
        <a:p>
          <a:endParaRPr lang="en-US"/>
        </a:p>
      </dgm:t>
    </dgm:pt>
    <dgm:pt modelId="{43CABEC1-996E-4E3C-8C49-287B2168F621}">
      <dgm:prSet phldrT="[Text]"/>
      <dgm:spPr/>
      <dgm:t>
        <a:bodyPr/>
        <a:lstStyle/>
        <a:p>
          <a:r>
            <a:rPr lang="en-US"/>
            <a:t> </a:t>
          </a:r>
        </a:p>
      </dgm:t>
    </dgm:pt>
    <dgm:pt modelId="{45ED0714-3C85-445C-A11A-7BA7C85E0B97}" type="parTrans" cxnId="{F5214311-F868-4302-A510-66C389867BF3}">
      <dgm:prSet/>
      <dgm:spPr/>
      <dgm:t>
        <a:bodyPr/>
        <a:lstStyle/>
        <a:p>
          <a:endParaRPr lang="en-US"/>
        </a:p>
      </dgm:t>
    </dgm:pt>
    <dgm:pt modelId="{46457AF7-3B1F-4D95-85D8-4077D88CC5BE}" type="sibTrans" cxnId="{F5214311-F868-4302-A510-66C389867BF3}">
      <dgm:prSet/>
      <dgm:spPr/>
      <dgm:t>
        <a:bodyPr/>
        <a:lstStyle/>
        <a:p>
          <a:endParaRPr lang="en-US"/>
        </a:p>
      </dgm:t>
    </dgm:pt>
    <dgm:pt modelId="{209A5F59-B8AA-4FA7-9A90-E04E6564E22D}" type="pres">
      <dgm:prSet presAssocID="{41E49923-95E1-43CF-8DCC-E736F9531323}" presName="cycle" presStyleCnt="0">
        <dgm:presLayoutVars>
          <dgm:dir/>
          <dgm:resizeHandles val="exact"/>
        </dgm:presLayoutVars>
      </dgm:prSet>
      <dgm:spPr/>
      <dgm:t>
        <a:bodyPr/>
        <a:lstStyle/>
        <a:p>
          <a:endParaRPr lang="en-US"/>
        </a:p>
      </dgm:t>
    </dgm:pt>
    <dgm:pt modelId="{13A7EE4C-0594-42DF-99E4-5581D486590A}" type="pres">
      <dgm:prSet presAssocID="{87FE9052-C873-43F4-B3A5-C37A5C426A7E}" presName="dummy" presStyleCnt="0"/>
      <dgm:spPr/>
    </dgm:pt>
    <dgm:pt modelId="{8234451D-8D7F-4841-9AD2-DA5DF1727159}" type="pres">
      <dgm:prSet presAssocID="{87FE9052-C873-43F4-B3A5-C37A5C426A7E}" presName="node" presStyleLbl="revTx" presStyleIdx="0" presStyleCnt="6">
        <dgm:presLayoutVars>
          <dgm:bulletEnabled val="1"/>
        </dgm:presLayoutVars>
      </dgm:prSet>
      <dgm:spPr/>
      <dgm:t>
        <a:bodyPr/>
        <a:lstStyle/>
        <a:p>
          <a:endParaRPr lang="en-US"/>
        </a:p>
      </dgm:t>
    </dgm:pt>
    <dgm:pt modelId="{0258A29D-0596-458B-825F-AB5C4A534636}" type="pres">
      <dgm:prSet presAssocID="{9E8664D0-E67D-4587-A69B-126AFEF6463C}" presName="sibTrans" presStyleLbl="node1" presStyleIdx="0" presStyleCnt="6"/>
      <dgm:spPr/>
      <dgm:t>
        <a:bodyPr/>
        <a:lstStyle/>
        <a:p>
          <a:endParaRPr lang="en-US"/>
        </a:p>
      </dgm:t>
    </dgm:pt>
    <dgm:pt modelId="{095EBAAE-FF90-45BE-BE58-E0C7DFDF4B3B}" type="pres">
      <dgm:prSet presAssocID="{36EA555A-1019-4132-9F2C-F9DF793B84EA}" presName="dummy" presStyleCnt="0"/>
      <dgm:spPr/>
    </dgm:pt>
    <dgm:pt modelId="{B8CB6A77-D7A9-4A88-9181-6C9B386A6C1B}" type="pres">
      <dgm:prSet presAssocID="{36EA555A-1019-4132-9F2C-F9DF793B84EA}" presName="node" presStyleLbl="revTx" presStyleIdx="1" presStyleCnt="6">
        <dgm:presLayoutVars>
          <dgm:bulletEnabled val="1"/>
        </dgm:presLayoutVars>
      </dgm:prSet>
      <dgm:spPr/>
      <dgm:t>
        <a:bodyPr/>
        <a:lstStyle/>
        <a:p>
          <a:endParaRPr lang="en-US"/>
        </a:p>
      </dgm:t>
    </dgm:pt>
    <dgm:pt modelId="{63F3E853-5B2F-4514-B2DB-E7171E59C782}" type="pres">
      <dgm:prSet presAssocID="{59899CC7-9A0F-4ABA-9CDE-D0A94C5FAC8D}" presName="sibTrans" presStyleLbl="node1" presStyleIdx="1" presStyleCnt="6"/>
      <dgm:spPr/>
      <dgm:t>
        <a:bodyPr/>
        <a:lstStyle/>
        <a:p>
          <a:endParaRPr lang="en-US"/>
        </a:p>
      </dgm:t>
    </dgm:pt>
    <dgm:pt modelId="{47D6C4B2-F588-4CBF-9E94-96536A1694E2}" type="pres">
      <dgm:prSet presAssocID="{5EB1D552-553F-4047-8B19-D3D8055DABC2}" presName="dummy" presStyleCnt="0"/>
      <dgm:spPr/>
    </dgm:pt>
    <dgm:pt modelId="{C4432FA7-385E-4D90-BAA4-B74C4934218A}" type="pres">
      <dgm:prSet presAssocID="{5EB1D552-553F-4047-8B19-D3D8055DABC2}" presName="node" presStyleLbl="revTx" presStyleIdx="2" presStyleCnt="6">
        <dgm:presLayoutVars>
          <dgm:bulletEnabled val="1"/>
        </dgm:presLayoutVars>
      </dgm:prSet>
      <dgm:spPr/>
      <dgm:t>
        <a:bodyPr/>
        <a:lstStyle/>
        <a:p>
          <a:endParaRPr lang="en-US"/>
        </a:p>
      </dgm:t>
    </dgm:pt>
    <dgm:pt modelId="{67B26CF2-C67F-462B-8772-A55A3BD8CF48}" type="pres">
      <dgm:prSet presAssocID="{D8F00133-F3C3-40DE-A6F2-B54A3EEE4765}" presName="sibTrans" presStyleLbl="node1" presStyleIdx="2" presStyleCnt="6"/>
      <dgm:spPr/>
      <dgm:t>
        <a:bodyPr/>
        <a:lstStyle/>
        <a:p>
          <a:endParaRPr lang="en-US"/>
        </a:p>
      </dgm:t>
    </dgm:pt>
    <dgm:pt modelId="{06692D00-77D0-46D2-95DC-A0442FEE8237}" type="pres">
      <dgm:prSet presAssocID="{43CABEC1-996E-4E3C-8C49-287B2168F621}" presName="dummy" presStyleCnt="0"/>
      <dgm:spPr/>
    </dgm:pt>
    <dgm:pt modelId="{E83827FF-AE54-4D93-879A-6B80252BCC89}" type="pres">
      <dgm:prSet presAssocID="{43CABEC1-996E-4E3C-8C49-287B2168F621}" presName="node" presStyleLbl="revTx" presStyleIdx="3" presStyleCnt="6">
        <dgm:presLayoutVars>
          <dgm:bulletEnabled val="1"/>
        </dgm:presLayoutVars>
      </dgm:prSet>
      <dgm:spPr/>
      <dgm:t>
        <a:bodyPr/>
        <a:lstStyle/>
        <a:p>
          <a:endParaRPr lang="en-US"/>
        </a:p>
      </dgm:t>
    </dgm:pt>
    <dgm:pt modelId="{E97A4623-4A71-4831-98A0-7525A2B97DD6}" type="pres">
      <dgm:prSet presAssocID="{46457AF7-3B1F-4D95-85D8-4077D88CC5BE}" presName="sibTrans" presStyleLbl="node1" presStyleIdx="3" presStyleCnt="6"/>
      <dgm:spPr/>
      <dgm:t>
        <a:bodyPr/>
        <a:lstStyle/>
        <a:p>
          <a:endParaRPr lang="en-US"/>
        </a:p>
      </dgm:t>
    </dgm:pt>
    <dgm:pt modelId="{451038FB-1FEA-43AD-9A36-B6BA21AB184C}" type="pres">
      <dgm:prSet presAssocID="{50F9951E-D6FE-4CF9-BDE8-141A24B1093F}" presName="dummy" presStyleCnt="0"/>
      <dgm:spPr/>
    </dgm:pt>
    <dgm:pt modelId="{C29129C9-6692-4C85-8774-804393A1A3B8}" type="pres">
      <dgm:prSet presAssocID="{50F9951E-D6FE-4CF9-BDE8-141A24B1093F}" presName="node" presStyleLbl="revTx" presStyleIdx="4" presStyleCnt="6">
        <dgm:presLayoutVars>
          <dgm:bulletEnabled val="1"/>
        </dgm:presLayoutVars>
      </dgm:prSet>
      <dgm:spPr/>
      <dgm:t>
        <a:bodyPr/>
        <a:lstStyle/>
        <a:p>
          <a:endParaRPr lang="en-US"/>
        </a:p>
      </dgm:t>
    </dgm:pt>
    <dgm:pt modelId="{55F0A83B-3B39-44B3-9C8C-3BED30AE8B91}" type="pres">
      <dgm:prSet presAssocID="{E3ED9667-B93A-4847-975C-29FD0407FBD9}" presName="sibTrans" presStyleLbl="node1" presStyleIdx="4" presStyleCnt="6"/>
      <dgm:spPr/>
      <dgm:t>
        <a:bodyPr/>
        <a:lstStyle/>
        <a:p>
          <a:endParaRPr lang="en-US"/>
        </a:p>
      </dgm:t>
    </dgm:pt>
    <dgm:pt modelId="{DEB9B020-D7F2-4C74-88F4-A9A36616E3B9}" type="pres">
      <dgm:prSet presAssocID="{71882BCD-AD62-4FD3-A678-15FC3F32D5F1}" presName="dummy" presStyleCnt="0"/>
      <dgm:spPr/>
    </dgm:pt>
    <dgm:pt modelId="{FCF4743B-3D6E-4360-B747-4607E5AC0A2E}" type="pres">
      <dgm:prSet presAssocID="{71882BCD-AD62-4FD3-A678-15FC3F32D5F1}" presName="node" presStyleLbl="revTx" presStyleIdx="5" presStyleCnt="6">
        <dgm:presLayoutVars>
          <dgm:bulletEnabled val="1"/>
        </dgm:presLayoutVars>
      </dgm:prSet>
      <dgm:spPr/>
      <dgm:t>
        <a:bodyPr/>
        <a:lstStyle/>
        <a:p>
          <a:endParaRPr lang="en-US"/>
        </a:p>
      </dgm:t>
    </dgm:pt>
    <dgm:pt modelId="{1E40EE1E-6BAC-48EA-B2DB-4790D7ADA2DB}" type="pres">
      <dgm:prSet presAssocID="{43A70F69-A0AE-455D-B788-BE2C83711A96}" presName="sibTrans" presStyleLbl="node1" presStyleIdx="5" presStyleCnt="6"/>
      <dgm:spPr/>
      <dgm:t>
        <a:bodyPr/>
        <a:lstStyle/>
        <a:p>
          <a:endParaRPr lang="en-US"/>
        </a:p>
      </dgm:t>
    </dgm:pt>
  </dgm:ptLst>
  <dgm:cxnLst>
    <dgm:cxn modelId="{85A09D34-01BF-4D26-872B-5F2CAF5AC418}" srcId="{41E49923-95E1-43CF-8DCC-E736F9531323}" destId="{50F9951E-D6FE-4CF9-BDE8-141A24B1093F}" srcOrd="4" destOrd="0" parTransId="{AD0BEF23-1A50-4D5F-812A-40A2A8CCF594}" sibTransId="{E3ED9667-B93A-4847-975C-29FD0407FBD9}"/>
    <dgm:cxn modelId="{9A402F54-EAD8-014B-AB1B-A63D38E4178F}" type="presOf" srcId="{71882BCD-AD62-4FD3-A678-15FC3F32D5F1}" destId="{FCF4743B-3D6E-4360-B747-4607E5AC0A2E}" srcOrd="0" destOrd="0" presId="urn:microsoft.com/office/officeart/2005/8/layout/cycle1"/>
    <dgm:cxn modelId="{2CA205E9-12C6-2B4F-9122-40E2153B2436}" type="presOf" srcId="{D8F00133-F3C3-40DE-A6F2-B54A3EEE4765}" destId="{67B26CF2-C67F-462B-8772-A55A3BD8CF48}" srcOrd="0" destOrd="0" presId="urn:microsoft.com/office/officeart/2005/8/layout/cycle1"/>
    <dgm:cxn modelId="{84EB36E5-AC71-B24D-9C94-8EB0E610A109}" type="presOf" srcId="{43CABEC1-996E-4E3C-8C49-287B2168F621}" destId="{E83827FF-AE54-4D93-879A-6B80252BCC89}" srcOrd="0" destOrd="0" presId="urn:microsoft.com/office/officeart/2005/8/layout/cycle1"/>
    <dgm:cxn modelId="{91BAB60E-3C61-458D-93E0-BD1329681747}" srcId="{41E49923-95E1-43CF-8DCC-E736F9531323}" destId="{36EA555A-1019-4132-9F2C-F9DF793B84EA}" srcOrd="1" destOrd="0" parTransId="{9686F7A6-5B66-4683-A858-0DF1B85A7DAD}" sibTransId="{59899CC7-9A0F-4ABA-9CDE-D0A94C5FAC8D}"/>
    <dgm:cxn modelId="{80FB04FB-FC34-C747-B2F2-397232788A01}" type="presOf" srcId="{5EB1D552-553F-4047-8B19-D3D8055DABC2}" destId="{C4432FA7-385E-4D90-BAA4-B74C4934218A}" srcOrd="0" destOrd="0" presId="urn:microsoft.com/office/officeart/2005/8/layout/cycle1"/>
    <dgm:cxn modelId="{DA30A988-E252-469D-B03D-536FFFA5B557}" srcId="{41E49923-95E1-43CF-8DCC-E736F9531323}" destId="{87FE9052-C873-43F4-B3A5-C37A5C426A7E}" srcOrd="0" destOrd="0" parTransId="{6EDE4814-62AA-4347-9E5B-89B76600CB43}" sibTransId="{9E8664D0-E67D-4587-A69B-126AFEF6463C}"/>
    <dgm:cxn modelId="{6257E75A-315C-4C20-9CD5-50DC08428CA7}" srcId="{41E49923-95E1-43CF-8DCC-E736F9531323}" destId="{71882BCD-AD62-4FD3-A678-15FC3F32D5F1}" srcOrd="5" destOrd="0" parTransId="{A8BB552E-CEFF-4FDC-BBCD-DF65070F4490}" sibTransId="{43A70F69-A0AE-455D-B788-BE2C83711A96}"/>
    <dgm:cxn modelId="{629B4A97-7815-5042-B5AF-7C4A3085F8FF}" type="presOf" srcId="{59899CC7-9A0F-4ABA-9CDE-D0A94C5FAC8D}" destId="{63F3E853-5B2F-4514-B2DB-E7171E59C782}" srcOrd="0" destOrd="0" presId="urn:microsoft.com/office/officeart/2005/8/layout/cycle1"/>
    <dgm:cxn modelId="{F8F49C02-ACBD-0240-A57C-71D05C51ADD3}" type="presOf" srcId="{E3ED9667-B93A-4847-975C-29FD0407FBD9}" destId="{55F0A83B-3B39-44B3-9C8C-3BED30AE8B91}" srcOrd="0" destOrd="0" presId="urn:microsoft.com/office/officeart/2005/8/layout/cycle1"/>
    <dgm:cxn modelId="{4FFE599A-23B4-3D4F-886F-944050BE229D}" type="presOf" srcId="{36EA555A-1019-4132-9F2C-F9DF793B84EA}" destId="{B8CB6A77-D7A9-4A88-9181-6C9B386A6C1B}" srcOrd="0" destOrd="0" presId="urn:microsoft.com/office/officeart/2005/8/layout/cycle1"/>
    <dgm:cxn modelId="{45962582-897D-B14E-8246-44E39A66D8DE}" type="presOf" srcId="{43A70F69-A0AE-455D-B788-BE2C83711A96}" destId="{1E40EE1E-6BAC-48EA-B2DB-4790D7ADA2DB}" srcOrd="0" destOrd="0" presId="urn:microsoft.com/office/officeart/2005/8/layout/cycle1"/>
    <dgm:cxn modelId="{9B8BD6EB-DE4F-D249-BA50-F9CCB194F951}" type="presOf" srcId="{87FE9052-C873-43F4-B3A5-C37A5C426A7E}" destId="{8234451D-8D7F-4841-9AD2-DA5DF1727159}" srcOrd="0" destOrd="0" presId="urn:microsoft.com/office/officeart/2005/8/layout/cycle1"/>
    <dgm:cxn modelId="{F5214311-F868-4302-A510-66C389867BF3}" srcId="{41E49923-95E1-43CF-8DCC-E736F9531323}" destId="{43CABEC1-996E-4E3C-8C49-287B2168F621}" srcOrd="3" destOrd="0" parTransId="{45ED0714-3C85-445C-A11A-7BA7C85E0B97}" sibTransId="{46457AF7-3B1F-4D95-85D8-4077D88CC5BE}"/>
    <dgm:cxn modelId="{CCEB60BB-21C1-C04A-9FE6-BB8F72C61063}" type="presOf" srcId="{9E8664D0-E67D-4587-A69B-126AFEF6463C}" destId="{0258A29D-0596-458B-825F-AB5C4A534636}" srcOrd="0" destOrd="0" presId="urn:microsoft.com/office/officeart/2005/8/layout/cycle1"/>
    <dgm:cxn modelId="{0EAB4EDE-6521-4F46-B4DB-68ADEF5A3D71}" type="presOf" srcId="{46457AF7-3B1F-4D95-85D8-4077D88CC5BE}" destId="{E97A4623-4A71-4831-98A0-7525A2B97DD6}" srcOrd="0" destOrd="0" presId="urn:microsoft.com/office/officeart/2005/8/layout/cycle1"/>
    <dgm:cxn modelId="{D81667D0-290C-42C4-9BC6-70FD4D7D1BEA}" srcId="{41E49923-95E1-43CF-8DCC-E736F9531323}" destId="{5EB1D552-553F-4047-8B19-D3D8055DABC2}" srcOrd="2" destOrd="0" parTransId="{56407D07-1155-4A87-9848-F59B8A3797BF}" sibTransId="{D8F00133-F3C3-40DE-A6F2-B54A3EEE4765}"/>
    <dgm:cxn modelId="{7D6C8895-AF59-0E4E-9F1E-A29BC46935D0}" type="presOf" srcId="{41E49923-95E1-43CF-8DCC-E736F9531323}" destId="{209A5F59-B8AA-4FA7-9A90-E04E6564E22D}" srcOrd="0" destOrd="0" presId="urn:microsoft.com/office/officeart/2005/8/layout/cycle1"/>
    <dgm:cxn modelId="{28E64285-F104-4E4F-A51C-EA29ED54CCBA}" type="presOf" srcId="{50F9951E-D6FE-4CF9-BDE8-141A24B1093F}" destId="{C29129C9-6692-4C85-8774-804393A1A3B8}" srcOrd="0" destOrd="0" presId="urn:microsoft.com/office/officeart/2005/8/layout/cycle1"/>
    <dgm:cxn modelId="{2534075A-2294-4446-BC0A-0F9FEDC21A9B}" type="presParOf" srcId="{209A5F59-B8AA-4FA7-9A90-E04E6564E22D}" destId="{13A7EE4C-0594-42DF-99E4-5581D486590A}" srcOrd="0" destOrd="0" presId="urn:microsoft.com/office/officeart/2005/8/layout/cycle1"/>
    <dgm:cxn modelId="{A04AA598-60E6-2641-A46B-2600357ABFAB}" type="presParOf" srcId="{209A5F59-B8AA-4FA7-9A90-E04E6564E22D}" destId="{8234451D-8D7F-4841-9AD2-DA5DF1727159}" srcOrd="1" destOrd="0" presId="urn:microsoft.com/office/officeart/2005/8/layout/cycle1"/>
    <dgm:cxn modelId="{278910EC-CCBF-B647-B8F0-3868BC28C5D4}" type="presParOf" srcId="{209A5F59-B8AA-4FA7-9A90-E04E6564E22D}" destId="{0258A29D-0596-458B-825F-AB5C4A534636}" srcOrd="2" destOrd="0" presId="urn:microsoft.com/office/officeart/2005/8/layout/cycle1"/>
    <dgm:cxn modelId="{94D41F7B-24F2-C642-87BB-0A3E39D8D3C6}" type="presParOf" srcId="{209A5F59-B8AA-4FA7-9A90-E04E6564E22D}" destId="{095EBAAE-FF90-45BE-BE58-E0C7DFDF4B3B}" srcOrd="3" destOrd="0" presId="urn:microsoft.com/office/officeart/2005/8/layout/cycle1"/>
    <dgm:cxn modelId="{FBCCF6D7-5E4D-0E41-A154-24CF4E4E4E2B}" type="presParOf" srcId="{209A5F59-B8AA-4FA7-9A90-E04E6564E22D}" destId="{B8CB6A77-D7A9-4A88-9181-6C9B386A6C1B}" srcOrd="4" destOrd="0" presId="urn:microsoft.com/office/officeart/2005/8/layout/cycle1"/>
    <dgm:cxn modelId="{4919E390-9E48-3F40-AC9B-3456906F84F6}" type="presParOf" srcId="{209A5F59-B8AA-4FA7-9A90-E04E6564E22D}" destId="{63F3E853-5B2F-4514-B2DB-E7171E59C782}" srcOrd="5" destOrd="0" presId="urn:microsoft.com/office/officeart/2005/8/layout/cycle1"/>
    <dgm:cxn modelId="{D97DE9A0-0CC2-2848-A9AB-52D1FBE23B90}" type="presParOf" srcId="{209A5F59-B8AA-4FA7-9A90-E04E6564E22D}" destId="{47D6C4B2-F588-4CBF-9E94-96536A1694E2}" srcOrd="6" destOrd="0" presId="urn:microsoft.com/office/officeart/2005/8/layout/cycle1"/>
    <dgm:cxn modelId="{F7279108-A039-914C-AFBC-8813C3695FB7}" type="presParOf" srcId="{209A5F59-B8AA-4FA7-9A90-E04E6564E22D}" destId="{C4432FA7-385E-4D90-BAA4-B74C4934218A}" srcOrd="7" destOrd="0" presId="urn:microsoft.com/office/officeart/2005/8/layout/cycle1"/>
    <dgm:cxn modelId="{77981608-C684-F94B-A338-BA12DF3ACED3}" type="presParOf" srcId="{209A5F59-B8AA-4FA7-9A90-E04E6564E22D}" destId="{67B26CF2-C67F-462B-8772-A55A3BD8CF48}" srcOrd="8" destOrd="0" presId="urn:microsoft.com/office/officeart/2005/8/layout/cycle1"/>
    <dgm:cxn modelId="{91F6373F-2FB1-E642-8D63-26370BE6225D}" type="presParOf" srcId="{209A5F59-B8AA-4FA7-9A90-E04E6564E22D}" destId="{06692D00-77D0-46D2-95DC-A0442FEE8237}" srcOrd="9" destOrd="0" presId="urn:microsoft.com/office/officeart/2005/8/layout/cycle1"/>
    <dgm:cxn modelId="{AE8792B3-E3F0-624B-879A-218F90E9562E}" type="presParOf" srcId="{209A5F59-B8AA-4FA7-9A90-E04E6564E22D}" destId="{E83827FF-AE54-4D93-879A-6B80252BCC89}" srcOrd="10" destOrd="0" presId="urn:microsoft.com/office/officeart/2005/8/layout/cycle1"/>
    <dgm:cxn modelId="{CB61773B-05CB-9149-BD61-F3F6926F038A}" type="presParOf" srcId="{209A5F59-B8AA-4FA7-9A90-E04E6564E22D}" destId="{E97A4623-4A71-4831-98A0-7525A2B97DD6}" srcOrd="11" destOrd="0" presId="urn:microsoft.com/office/officeart/2005/8/layout/cycle1"/>
    <dgm:cxn modelId="{E4A4E78B-FB50-2B45-8939-EACD56E78380}" type="presParOf" srcId="{209A5F59-B8AA-4FA7-9A90-E04E6564E22D}" destId="{451038FB-1FEA-43AD-9A36-B6BA21AB184C}" srcOrd="12" destOrd="0" presId="urn:microsoft.com/office/officeart/2005/8/layout/cycle1"/>
    <dgm:cxn modelId="{FD43BB45-5893-4443-9545-D8E09022C840}" type="presParOf" srcId="{209A5F59-B8AA-4FA7-9A90-E04E6564E22D}" destId="{C29129C9-6692-4C85-8774-804393A1A3B8}" srcOrd="13" destOrd="0" presId="urn:microsoft.com/office/officeart/2005/8/layout/cycle1"/>
    <dgm:cxn modelId="{F7EB60DA-41BD-6843-913C-F5A104D0C5B5}" type="presParOf" srcId="{209A5F59-B8AA-4FA7-9A90-E04E6564E22D}" destId="{55F0A83B-3B39-44B3-9C8C-3BED30AE8B91}" srcOrd="14" destOrd="0" presId="urn:microsoft.com/office/officeart/2005/8/layout/cycle1"/>
    <dgm:cxn modelId="{031C5701-27E4-CC4C-8076-D1430B434038}" type="presParOf" srcId="{209A5F59-B8AA-4FA7-9A90-E04E6564E22D}" destId="{DEB9B020-D7F2-4C74-88F4-A9A36616E3B9}" srcOrd="15" destOrd="0" presId="urn:microsoft.com/office/officeart/2005/8/layout/cycle1"/>
    <dgm:cxn modelId="{889D1339-6C81-8A44-8A37-4B84EA09D5C3}" type="presParOf" srcId="{209A5F59-B8AA-4FA7-9A90-E04E6564E22D}" destId="{FCF4743B-3D6E-4360-B747-4607E5AC0A2E}" srcOrd="16" destOrd="0" presId="urn:microsoft.com/office/officeart/2005/8/layout/cycle1"/>
    <dgm:cxn modelId="{9973606D-7922-794B-BFF3-D591630E9213}" type="presParOf" srcId="{209A5F59-B8AA-4FA7-9A90-E04E6564E22D}" destId="{1E40EE1E-6BAC-48EA-B2DB-4790D7ADA2DB}"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30812-876F-144F-ADCA-25D23A87729B}" type="doc">
      <dgm:prSet loTypeId="urn:microsoft.com/office/officeart/2008/layout/HorizontalMultiLevelHierarchy" loCatId="" qsTypeId="urn:microsoft.com/office/officeart/2005/8/quickstyle/simple1" qsCatId="simple" csTypeId="urn:microsoft.com/office/officeart/2005/8/colors/accent1_4" csCatId="accent1" phldr="1"/>
      <dgm:spPr/>
      <dgm:t>
        <a:bodyPr/>
        <a:lstStyle/>
        <a:p>
          <a:endParaRPr lang="de-DE"/>
        </a:p>
      </dgm:t>
    </dgm:pt>
    <dgm:pt modelId="{C8470A1F-5D15-5543-B39B-E0517A1B5DED}">
      <dgm:prSet phldrT="[Text]"/>
      <dgm:spPr/>
      <dgm:t>
        <a:bodyPr/>
        <a:lstStyle/>
        <a:p>
          <a:r>
            <a:rPr lang="de-DE"/>
            <a:t>Open Science</a:t>
          </a:r>
        </a:p>
      </dgm:t>
    </dgm:pt>
    <dgm:pt modelId="{6E1C2B41-201A-004B-8004-131E7E25995E}" type="parTrans" cxnId="{7B923B8E-BBDD-5649-9D99-C060DCFE4158}">
      <dgm:prSet/>
      <dgm:spPr/>
      <dgm:t>
        <a:bodyPr/>
        <a:lstStyle/>
        <a:p>
          <a:endParaRPr lang="de-DE"/>
        </a:p>
      </dgm:t>
    </dgm:pt>
    <dgm:pt modelId="{420E9132-94E3-294B-92BF-1B8963E151B1}" type="sibTrans" cxnId="{7B923B8E-BBDD-5649-9D99-C060DCFE4158}">
      <dgm:prSet/>
      <dgm:spPr/>
      <dgm:t>
        <a:bodyPr/>
        <a:lstStyle/>
        <a:p>
          <a:endParaRPr lang="de-DE"/>
        </a:p>
      </dgm:t>
    </dgm:pt>
    <dgm:pt modelId="{5DF4F907-4D51-074A-BBDE-8E62BCFD584E}">
      <dgm:prSet phldrT="[Text]"/>
      <dgm:spPr/>
      <dgm:t>
        <a:bodyPr/>
        <a:lstStyle/>
        <a:p>
          <a:r>
            <a:rPr lang="de-DE" dirty="0"/>
            <a:t>Open Data</a:t>
          </a:r>
        </a:p>
      </dgm:t>
    </dgm:pt>
    <dgm:pt modelId="{C73081DB-4E8E-894C-811A-7B3B20827916}" type="parTrans" cxnId="{D814C7C4-62FA-8E48-8859-D0ACCDDCEBE6}">
      <dgm:prSet/>
      <dgm:spPr/>
      <dgm:t>
        <a:bodyPr/>
        <a:lstStyle/>
        <a:p>
          <a:endParaRPr lang="de-DE"/>
        </a:p>
      </dgm:t>
    </dgm:pt>
    <dgm:pt modelId="{FEEBF97B-05BD-D344-80C7-B700AF600D69}" type="sibTrans" cxnId="{D814C7C4-62FA-8E48-8859-D0ACCDDCEBE6}">
      <dgm:prSet/>
      <dgm:spPr/>
      <dgm:t>
        <a:bodyPr/>
        <a:lstStyle/>
        <a:p>
          <a:endParaRPr lang="de-DE"/>
        </a:p>
      </dgm:t>
    </dgm:pt>
    <dgm:pt modelId="{135CBA07-6FA8-3A4F-8D3C-C58EDDA04AD8}">
      <dgm:prSet phldrT="[Text]"/>
      <dgm:spPr/>
      <dgm:t>
        <a:bodyPr/>
        <a:lstStyle/>
        <a:p>
          <a:r>
            <a:rPr lang="de-DE"/>
            <a:t>Open Material</a:t>
          </a:r>
        </a:p>
      </dgm:t>
    </dgm:pt>
    <dgm:pt modelId="{3D1A382B-FB9E-E343-A6E0-DAAF6E8F487E}" type="parTrans" cxnId="{311E39DE-8F4C-0545-921F-AF539CB97DF2}">
      <dgm:prSet/>
      <dgm:spPr/>
      <dgm:t>
        <a:bodyPr/>
        <a:lstStyle/>
        <a:p>
          <a:endParaRPr lang="de-DE"/>
        </a:p>
      </dgm:t>
    </dgm:pt>
    <dgm:pt modelId="{3401B2D7-19CC-7B4F-A130-592EA45562B8}" type="sibTrans" cxnId="{311E39DE-8F4C-0545-921F-AF539CB97DF2}">
      <dgm:prSet/>
      <dgm:spPr/>
      <dgm:t>
        <a:bodyPr/>
        <a:lstStyle/>
        <a:p>
          <a:endParaRPr lang="de-DE"/>
        </a:p>
      </dgm:t>
    </dgm:pt>
    <dgm:pt modelId="{36E485A7-AF54-194E-8CDA-FFC60A042465}">
      <dgm:prSet phldrT="[Text]"/>
      <dgm:spPr/>
      <dgm:t>
        <a:bodyPr/>
        <a:lstStyle/>
        <a:p>
          <a:r>
            <a:rPr lang="de-DE"/>
            <a:t>Open Access</a:t>
          </a:r>
        </a:p>
      </dgm:t>
    </dgm:pt>
    <dgm:pt modelId="{0B788002-4AFE-184D-B63B-F53958FDA837}" type="parTrans" cxnId="{49E42B74-DD88-F04A-B174-692B8305B230}">
      <dgm:prSet/>
      <dgm:spPr/>
      <dgm:t>
        <a:bodyPr/>
        <a:lstStyle/>
        <a:p>
          <a:endParaRPr lang="de-DE"/>
        </a:p>
      </dgm:t>
    </dgm:pt>
    <dgm:pt modelId="{D1BB4926-7330-AF42-A1B8-06CD58BD0FB0}" type="sibTrans" cxnId="{49E42B74-DD88-F04A-B174-692B8305B230}">
      <dgm:prSet/>
      <dgm:spPr/>
      <dgm:t>
        <a:bodyPr/>
        <a:lstStyle/>
        <a:p>
          <a:endParaRPr lang="de-DE"/>
        </a:p>
      </dgm:t>
    </dgm:pt>
    <dgm:pt modelId="{5083EE40-3F14-A445-A394-E7AC66E72A7A}">
      <dgm:prSet/>
      <dgm:spPr/>
      <dgm:t>
        <a:bodyPr/>
        <a:lstStyle/>
        <a:p>
          <a:r>
            <a:rPr lang="de-DE"/>
            <a:t>Open Source (Software)</a:t>
          </a:r>
        </a:p>
      </dgm:t>
    </dgm:pt>
    <dgm:pt modelId="{C25E7AC5-EB4F-4744-B4D7-E71CD1DB1C82}" type="parTrans" cxnId="{6C39D5B7-6C43-174A-8473-CE7D6F1C4510}">
      <dgm:prSet/>
      <dgm:spPr/>
      <dgm:t>
        <a:bodyPr/>
        <a:lstStyle/>
        <a:p>
          <a:endParaRPr lang="de-DE"/>
        </a:p>
      </dgm:t>
    </dgm:pt>
    <dgm:pt modelId="{A5100D5B-1399-254F-8FB2-2298FA02AE40}" type="sibTrans" cxnId="{6C39D5B7-6C43-174A-8473-CE7D6F1C4510}">
      <dgm:prSet/>
      <dgm:spPr/>
      <dgm:t>
        <a:bodyPr/>
        <a:lstStyle/>
        <a:p>
          <a:endParaRPr lang="de-DE"/>
        </a:p>
      </dgm:t>
    </dgm:pt>
    <dgm:pt modelId="{75CF1CC9-D0BE-8C43-8C8C-96F6590E3D66}">
      <dgm:prSet/>
      <dgm:spPr/>
      <dgm:t>
        <a:bodyPr/>
        <a:lstStyle/>
        <a:p>
          <a:r>
            <a:rPr lang="de-DE"/>
            <a:t>Open Peer Review</a:t>
          </a:r>
        </a:p>
      </dgm:t>
    </dgm:pt>
    <dgm:pt modelId="{7AD41F4B-91CF-0240-AB71-119DB373CBD4}" type="parTrans" cxnId="{B0336BBF-3F9C-9A4A-8044-23D5B128992B}">
      <dgm:prSet/>
      <dgm:spPr/>
      <dgm:t>
        <a:bodyPr/>
        <a:lstStyle/>
        <a:p>
          <a:endParaRPr lang="de-DE"/>
        </a:p>
      </dgm:t>
    </dgm:pt>
    <dgm:pt modelId="{3F70A9CE-ED0C-4344-A61A-D63DFFE6BCBA}" type="sibTrans" cxnId="{B0336BBF-3F9C-9A4A-8044-23D5B128992B}">
      <dgm:prSet/>
      <dgm:spPr/>
      <dgm:t>
        <a:bodyPr/>
        <a:lstStyle/>
        <a:p>
          <a:endParaRPr lang="de-DE"/>
        </a:p>
      </dgm:t>
    </dgm:pt>
    <dgm:pt modelId="{C0F95BEF-4E38-064D-A46E-B48D040C7F46}">
      <dgm:prSet/>
      <dgm:spPr/>
      <dgm:t>
        <a:bodyPr/>
        <a:lstStyle/>
        <a:p>
          <a:r>
            <a:rPr lang="de-DE" dirty="0"/>
            <a:t>Open Educational Resources</a:t>
          </a:r>
        </a:p>
      </dgm:t>
    </dgm:pt>
    <dgm:pt modelId="{510E60D5-726B-4B49-AEDB-64FED6AA0E22}" type="parTrans" cxnId="{2D3E68AF-AA4F-F148-A46F-77FD99A6388F}">
      <dgm:prSet/>
      <dgm:spPr/>
      <dgm:t>
        <a:bodyPr/>
        <a:lstStyle/>
        <a:p>
          <a:endParaRPr lang="de-DE"/>
        </a:p>
      </dgm:t>
    </dgm:pt>
    <dgm:pt modelId="{BE136024-8C28-DD4B-AF10-0D414BCA1A1D}" type="sibTrans" cxnId="{2D3E68AF-AA4F-F148-A46F-77FD99A6388F}">
      <dgm:prSet/>
      <dgm:spPr/>
      <dgm:t>
        <a:bodyPr/>
        <a:lstStyle/>
        <a:p>
          <a:endParaRPr lang="de-DE"/>
        </a:p>
      </dgm:t>
    </dgm:pt>
    <dgm:pt modelId="{E117C99F-9ADB-864F-8D4B-98DE25AD2288}" type="pres">
      <dgm:prSet presAssocID="{CF330812-876F-144F-ADCA-25D23A87729B}" presName="Name0" presStyleCnt="0">
        <dgm:presLayoutVars>
          <dgm:chPref val="1"/>
          <dgm:dir/>
          <dgm:animOne val="branch"/>
          <dgm:animLvl val="lvl"/>
          <dgm:resizeHandles val="exact"/>
        </dgm:presLayoutVars>
      </dgm:prSet>
      <dgm:spPr/>
      <dgm:t>
        <a:bodyPr/>
        <a:lstStyle/>
        <a:p>
          <a:endParaRPr lang="en-US"/>
        </a:p>
      </dgm:t>
    </dgm:pt>
    <dgm:pt modelId="{E15F7A9F-3AB0-5C47-A0E1-7BFDFDC54272}" type="pres">
      <dgm:prSet presAssocID="{C8470A1F-5D15-5543-B39B-E0517A1B5DED}" presName="root1" presStyleCnt="0"/>
      <dgm:spPr/>
    </dgm:pt>
    <dgm:pt modelId="{EA08206D-C940-7942-B55D-DB8D96E54A11}" type="pres">
      <dgm:prSet presAssocID="{C8470A1F-5D15-5543-B39B-E0517A1B5DED}" presName="LevelOneTextNode" presStyleLbl="node0" presStyleIdx="0" presStyleCnt="1">
        <dgm:presLayoutVars>
          <dgm:chPref val="3"/>
        </dgm:presLayoutVars>
      </dgm:prSet>
      <dgm:spPr/>
      <dgm:t>
        <a:bodyPr/>
        <a:lstStyle/>
        <a:p>
          <a:endParaRPr lang="en-US"/>
        </a:p>
      </dgm:t>
    </dgm:pt>
    <dgm:pt modelId="{622F914F-47D1-8D42-98BB-4DD35DE866C4}" type="pres">
      <dgm:prSet presAssocID="{C8470A1F-5D15-5543-B39B-E0517A1B5DED}" presName="level2hierChild" presStyleCnt="0"/>
      <dgm:spPr/>
    </dgm:pt>
    <dgm:pt modelId="{D5F28AA3-07DC-6847-A63F-9CE0640257C5}" type="pres">
      <dgm:prSet presAssocID="{C73081DB-4E8E-894C-811A-7B3B20827916}" presName="conn2-1" presStyleLbl="parChTrans1D2" presStyleIdx="0" presStyleCnt="6"/>
      <dgm:spPr/>
      <dgm:t>
        <a:bodyPr/>
        <a:lstStyle/>
        <a:p>
          <a:endParaRPr lang="en-US"/>
        </a:p>
      </dgm:t>
    </dgm:pt>
    <dgm:pt modelId="{8BF33AEC-FE29-594B-9BFA-1AC82ED670A1}" type="pres">
      <dgm:prSet presAssocID="{C73081DB-4E8E-894C-811A-7B3B20827916}" presName="connTx" presStyleLbl="parChTrans1D2" presStyleIdx="0" presStyleCnt="6"/>
      <dgm:spPr/>
      <dgm:t>
        <a:bodyPr/>
        <a:lstStyle/>
        <a:p>
          <a:endParaRPr lang="en-US"/>
        </a:p>
      </dgm:t>
    </dgm:pt>
    <dgm:pt modelId="{9A5A9431-D215-3E46-805A-A3D50F9E5FB9}" type="pres">
      <dgm:prSet presAssocID="{5DF4F907-4D51-074A-BBDE-8E62BCFD584E}" presName="root2" presStyleCnt="0"/>
      <dgm:spPr/>
    </dgm:pt>
    <dgm:pt modelId="{CCFD7099-8261-0945-B1C7-5F99F884737E}" type="pres">
      <dgm:prSet presAssocID="{5DF4F907-4D51-074A-BBDE-8E62BCFD584E}" presName="LevelTwoTextNode" presStyleLbl="node2" presStyleIdx="0" presStyleCnt="6" custScaleX="196158">
        <dgm:presLayoutVars>
          <dgm:chPref val="3"/>
        </dgm:presLayoutVars>
      </dgm:prSet>
      <dgm:spPr/>
      <dgm:t>
        <a:bodyPr/>
        <a:lstStyle/>
        <a:p>
          <a:endParaRPr lang="en-US"/>
        </a:p>
      </dgm:t>
    </dgm:pt>
    <dgm:pt modelId="{4F0856B2-5671-3B4B-9E41-F934E7309F94}" type="pres">
      <dgm:prSet presAssocID="{5DF4F907-4D51-074A-BBDE-8E62BCFD584E}" presName="level3hierChild" presStyleCnt="0"/>
      <dgm:spPr/>
    </dgm:pt>
    <dgm:pt modelId="{7E5723BA-1141-2847-9817-717FBC60655F}" type="pres">
      <dgm:prSet presAssocID="{3D1A382B-FB9E-E343-A6E0-DAAF6E8F487E}" presName="conn2-1" presStyleLbl="parChTrans1D2" presStyleIdx="1" presStyleCnt="6"/>
      <dgm:spPr/>
      <dgm:t>
        <a:bodyPr/>
        <a:lstStyle/>
        <a:p>
          <a:endParaRPr lang="en-US"/>
        </a:p>
      </dgm:t>
    </dgm:pt>
    <dgm:pt modelId="{4B2BF18A-9DE0-9441-92DD-145CF9A355CC}" type="pres">
      <dgm:prSet presAssocID="{3D1A382B-FB9E-E343-A6E0-DAAF6E8F487E}" presName="connTx" presStyleLbl="parChTrans1D2" presStyleIdx="1" presStyleCnt="6"/>
      <dgm:spPr/>
      <dgm:t>
        <a:bodyPr/>
        <a:lstStyle/>
        <a:p>
          <a:endParaRPr lang="en-US"/>
        </a:p>
      </dgm:t>
    </dgm:pt>
    <dgm:pt modelId="{5DDE7A47-EE89-AB4F-BC9A-8EE946623731}" type="pres">
      <dgm:prSet presAssocID="{135CBA07-6FA8-3A4F-8D3C-C58EDDA04AD8}" presName="root2" presStyleCnt="0"/>
      <dgm:spPr/>
    </dgm:pt>
    <dgm:pt modelId="{1D18555C-F95B-4242-A2CF-6798D8B56EE1}" type="pres">
      <dgm:prSet presAssocID="{135CBA07-6FA8-3A4F-8D3C-C58EDDA04AD8}" presName="LevelTwoTextNode" presStyleLbl="node2" presStyleIdx="1" presStyleCnt="6" custScaleX="196158">
        <dgm:presLayoutVars>
          <dgm:chPref val="3"/>
        </dgm:presLayoutVars>
      </dgm:prSet>
      <dgm:spPr/>
      <dgm:t>
        <a:bodyPr/>
        <a:lstStyle/>
        <a:p>
          <a:endParaRPr lang="en-US"/>
        </a:p>
      </dgm:t>
    </dgm:pt>
    <dgm:pt modelId="{3885FE83-BF1B-B54F-AC41-ED3A90F9B46C}" type="pres">
      <dgm:prSet presAssocID="{135CBA07-6FA8-3A4F-8D3C-C58EDDA04AD8}" presName="level3hierChild" presStyleCnt="0"/>
      <dgm:spPr/>
    </dgm:pt>
    <dgm:pt modelId="{D281168F-1DAB-3848-B4E4-29E6726D036E}" type="pres">
      <dgm:prSet presAssocID="{0B788002-4AFE-184D-B63B-F53958FDA837}" presName="conn2-1" presStyleLbl="parChTrans1D2" presStyleIdx="2" presStyleCnt="6"/>
      <dgm:spPr/>
      <dgm:t>
        <a:bodyPr/>
        <a:lstStyle/>
        <a:p>
          <a:endParaRPr lang="en-US"/>
        </a:p>
      </dgm:t>
    </dgm:pt>
    <dgm:pt modelId="{57634EE7-32D7-6A43-916E-69E66B899A94}" type="pres">
      <dgm:prSet presAssocID="{0B788002-4AFE-184D-B63B-F53958FDA837}" presName="connTx" presStyleLbl="parChTrans1D2" presStyleIdx="2" presStyleCnt="6"/>
      <dgm:spPr/>
      <dgm:t>
        <a:bodyPr/>
        <a:lstStyle/>
        <a:p>
          <a:endParaRPr lang="en-US"/>
        </a:p>
      </dgm:t>
    </dgm:pt>
    <dgm:pt modelId="{B2A5E42B-80F5-754C-A1E1-C9D8D44D0FFF}" type="pres">
      <dgm:prSet presAssocID="{36E485A7-AF54-194E-8CDA-FFC60A042465}" presName="root2" presStyleCnt="0"/>
      <dgm:spPr/>
    </dgm:pt>
    <dgm:pt modelId="{9AD2BAC4-40B2-8C42-8F8E-1BCE1B4057C2}" type="pres">
      <dgm:prSet presAssocID="{36E485A7-AF54-194E-8CDA-FFC60A042465}" presName="LevelTwoTextNode" presStyleLbl="node2" presStyleIdx="2" presStyleCnt="6" custScaleX="196158">
        <dgm:presLayoutVars>
          <dgm:chPref val="3"/>
        </dgm:presLayoutVars>
      </dgm:prSet>
      <dgm:spPr/>
      <dgm:t>
        <a:bodyPr/>
        <a:lstStyle/>
        <a:p>
          <a:endParaRPr lang="en-US"/>
        </a:p>
      </dgm:t>
    </dgm:pt>
    <dgm:pt modelId="{D9BA8853-514D-674D-B5C9-8E2D5752E49F}" type="pres">
      <dgm:prSet presAssocID="{36E485A7-AF54-194E-8CDA-FFC60A042465}" presName="level3hierChild" presStyleCnt="0"/>
      <dgm:spPr/>
    </dgm:pt>
    <dgm:pt modelId="{15C0650C-3F05-384A-906A-C5728464A590}" type="pres">
      <dgm:prSet presAssocID="{C25E7AC5-EB4F-4744-B4D7-E71CD1DB1C82}" presName="conn2-1" presStyleLbl="parChTrans1D2" presStyleIdx="3" presStyleCnt="6"/>
      <dgm:spPr/>
      <dgm:t>
        <a:bodyPr/>
        <a:lstStyle/>
        <a:p>
          <a:endParaRPr lang="en-US"/>
        </a:p>
      </dgm:t>
    </dgm:pt>
    <dgm:pt modelId="{BD24D74B-B5E2-F94E-842B-163133E8BDDC}" type="pres">
      <dgm:prSet presAssocID="{C25E7AC5-EB4F-4744-B4D7-E71CD1DB1C82}" presName="connTx" presStyleLbl="parChTrans1D2" presStyleIdx="3" presStyleCnt="6"/>
      <dgm:spPr/>
      <dgm:t>
        <a:bodyPr/>
        <a:lstStyle/>
        <a:p>
          <a:endParaRPr lang="en-US"/>
        </a:p>
      </dgm:t>
    </dgm:pt>
    <dgm:pt modelId="{4B09C493-0472-F94F-9D43-344B82EF03D2}" type="pres">
      <dgm:prSet presAssocID="{5083EE40-3F14-A445-A394-E7AC66E72A7A}" presName="root2" presStyleCnt="0"/>
      <dgm:spPr/>
    </dgm:pt>
    <dgm:pt modelId="{3ACBDC09-C245-364A-8B04-8E12505F8A69}" type="pres">
      <dgm:prSet presAssocID="{5083EE40-3F14-A445-A394-E7AC66E72A7A}" presName="LevelTwoTextNode" presStyleLbl="node2" presStyleIdx="3" presStyleCnt="6" custScaleX="196158">
        <dgm:presLayoutVars>
          <dgm:chPref val="3"/>
        </dgm:presLayoutVars>
      </dgm:prSet>
      <dgm:spPr/>
      <dgm:t>
        <a:bodyPr/>
        <a:lstStyle/>
        <a:p>
          <a:endParaRPr lang="en-US"/>
        </a:p>
      </dgm:t>
    </dgm:pt>
    <dgm:pt modelId="{6ED499FE-CA37-144E-B68C-E582BBF04E16}" type="pres">
      <dgm:prSet presAssocID="{5083EE40-3F14-A445-A394-E7AC66E72A7A}" presName="level3hierChild" presStyleCnt="0"/>
      <dgm:spPr/>
    </dgm:pt>
    <dgm:pt modelId="{9A843E01-5A48-EE4B-81E5-F36F6F2547DE}" type="pres">
      <dgm:prSet presAssocID="{7AD41F4B-91CF-0240-AB71-119DB373CBD4}" presName="conn2-1" presStyleLbl="parChTrans1D2" presStyleIdx="4" presStyleCnt="6"/>
      <dgm:spPr/>
      <dgm:t>
        <a:bodyPr/>
        <a:lstStyle/>
        <a:p>
          <a:endParaRPr lang="en-US"/>
        </a:p>
      </dgm:t>
    </dgm:pt>
    <dgm:pt modelId="{F4ACA009-7152-6745-AB77-817D85460F7E}" type="pres">
      <dgm:prSet presAssocID="{7AD41F4B-91CF-0240-AB71-119DB373CBD4}" presName="connTx" presStyleLbl="parChTrans1D2" presStyleIdx="4" presStyleCnt="6"/>
      <dgm:spPr/>
      <dgm:t>
        <a:bodyPr/>
        <a:lstStyle/>
        <a:p>
          <a:endParaRPr lang="en-US"/>
        </a:p>
      </dgm:t>
    </dgm:pt>
    <dgm:pt modelId="{BBC5F570-1788-6645-B6A9-3674FC2EDF27}" type="pres">
      <dgm:prSet presAssocID="{75CF1CC9-D0BE-8C43-8C8C-96F6590E3D66}" presName="root2" presStyleCnt="0"/>
      <dgm:spPr/>
    </dgm:pt>
    <dgm:pt modelId="{794EAB2F-4609-A34D-AA48-869CE9721381}" type="pres">
      <dgm:prSet presAssocID="{75CF1CC9-D0BE-8C43-8C8C-96F6590E3D66}" presName="LevelTwoTextNode" presStyleLbl="node2" presStyleIdx="4" presStyleCnt="6" custScaleX="196141">
        <dgm:presLayoutVars>
          <dgm:chPref val="3"/>
        </dgm:presLayoutVars>
      </dgm:prSet>
      <dgm:spPr/>
      <dgm:t>
        <a:bodyPr/>
        <a:lstStyle/>
        <a:p>
          <a:endParaRPr lang="en-US"/>
        </a:p>
      </dgm:t>
    </dgm:pt>
    <dgm:pt modelId="{68E2E4C8-40C4-5D4B-9239-5351DEC74679}" type="pres">
      <dgm:prSet presAssocID="{75CF1CC9-D0BE-8C43-8C8C-96F6590E3D66}" presName="level3hierChild" presStyleCnt="0"/>
      <dgm:spPr/>
    </dgm:pt>
    <dgm:pt modelId="{398C258E-7195-7249-839D-0F05B436E51F}" type="pres">
      <dgm:prSet presAssocID="{510E60D5-726B-4B49-AEDB-64FED6AA0E22}" presName="conn2-1" presStyleLbl="parChTrans1D2" presStyleIdx="5" presStyleCnt="6"/>
      <dgm:spPr/>
      <dgm:t>
        <a:bodyPr/>
        <a:lstStyle/>
        <a:p>
          <a:endParaRPr lang="en-US"/>
        </a:p>
      </dgm:t>
    </dgm:pt>
    <dgm:pt modelId="{20E5B4E6-31A5-6941-BFAD-0628B43BDDD9}" type="pres">
      <dgm:prSet presAssocID="{510E60D5-726B-4B49-AEDB-64FED6AA0E22}" presName="connTx" presStyleLbl="parChTrans1D2" presStyleIdx="5" presStyleCnt="6"/>
      <dgm:spPr/>
      <dgm:t>
        <a:bodyPr/>
        <a:lstStyle/>
        <a:p>
          <a:endParaRPr lang="en-US"/>
        </a:p>
      </dgm:t>
    </dgm:pt>
    <dgm:pt modelId="{7C21166C-5C6A-E242-9085-3D234629DAE6}" type="pres">
      <dgm:prSet presAssocID="{C0F95BEF-4E38-064D-A46E-B48D040C7F46}" presName="root2" presStyleCnt="0"/>
      <dgm:spPr/>
    </dgm:pt>
    <dgm:pt modelId="{B68BB5B3-03F0-1E4C-9A76-06AEAC8F6466}" type="pres">
      <dgm:prSet presAssocID="{C0F95BEF-4E38-064D-A46E-B48D040C7F46}" presName="LevelTwoTextNode" presStyleLbl="node2" presStyleIdx="5" presStyleCnt="6" custScaleX="196141">
        <dgm:presLayoutVars>
          <dgm:chPref val="3"/>
        </dgm:presLayoutVars>
      </dgm:prSet>
      <dgm:spPr/>
      <dgm:t>
        <a:bodyPr/>
        <a:lstStyle/>
        <a:p>
          <a:endParaRPr lang="en-US"/>
        </a:p>
      </dgm:t>
    </dgm:pt>
    <dgm:pt modelId="{62CAD8F6-36D4-D049-96C1-6D6BD558252A}" type="pres">
      <dgm:prSet presAssocID="{C0F95BEF-4E38-064D-A46E-B48D040C7F46}" presName="level3hierChild" presStyleCnt="0"/>
      <dgm:spPr/>
    </dgm:pt>
  </dgm:ptLst>
  <dgm:cxnLst>
    <dgm:cxn modelId="{B6D191C0-434A-D344-9588-2F4B53F010E6}" type="presOf" srcId="{C73081DB-4E8E-894C-811A-7B3B20827916}" destId="{D5F28AA3-07DC-6847-A63F-9CE0640257C5}" srcOrd="0" destOrd="0" presId="urn:microsoft.com/office/officeart/2008/layout/HorizontalMultiLevelHierarchy"/>
    <dgm:cxn modelId="{83ECCB96-87D0-7945-A0B4-5E021D9E10EF}" type="presOf" srcId="{C8470A1F-5D15-5543-B39B-E0517A1B5DED}" destId="{EA08206D-C940-7942-B55D-DB8D96E54A11}" srcOrd="0" destOrd="0" presId="urn:microsoft.com/office/officeart/2008/layout/HorizontalMultiLevelHierarchy"/>
    <dgm:cxn modelId="{AEF0B743-9F34-7747-B865-D4BCCF22C913}" type="presOf" srcId="{510E60D5-726B-4B49-AEDB-64FED6AA0E22}" destId="{398C258E-7195-7249-839D-0F05B436E51F}" srcOrd="0" destOrd="0" presId="urn:microsoft.com/office/officeart/2008/layout/HorizontalMultiLevelHierarchy"/>
    <dgm:cxn modelId="{45C35A8D-3B7B-5C48-9D16-04576D44AFF6}" type="presOf" srcId="{5083EE40-3F14-A445-A394-E7AC66E72A7A}" destId="{3ACBDC09-C245-364A-8B04-8E12505F8A69}" srcOrd="0" destOrd="0" presId="urn:microsoft.com/office/officeart/2008/layout/HorizontalMultiLevelHierarchy"/>
    <dgm:cxn modelId="{70A91EA6-D141-0C41-A4C2-AFA4C6D66D2B}" type="presOf" srcId="{0B788002-4AFE-184D-B63B-F53958FDA837}" destId="{D281168F-1DAB-3848-B4E4-29E6726D036E}" srcOrd="0" destOrd="0" presId="urn:microsoft.com/office/officeart/2008/layout/HorizontalMultiLevelHierarchy"/>
    <dgm:cxn modelId="{FD84F217-B6F2-6841-87E0-2559ED9C2543}" type="presOf" srcId="{510E60D5-726B-4B49-AEDB-64FED6AA0E22}" destId="{20E5B4E6-31A5-6941-BFAD-0628B43BDDD9}" srcOrd="1" destOrd="0" presId="urn:microsoft.com/office/officeart/2008/layout/HorizontalMultiLevelHierarchy"/>
    <dgm:cxn modelId="{ED455F51-6295-6048-944F-1DF4DB047E40}" type="presOf" srcId="{C73081DB-4E8E-894C-811A-7B3B20827916}" destId="{8BF33AEC-FE29-594B-9BFA-1AC82ED670A1}" srcOrd="1" destOrd="0" presId="urn:microsoft.com/office/officeart/2008/layout/HorizontalMultiLevelHierarchy"/>
    <dgm:cxn modelId="{6C39D5B7-6C43-174A-8473-CE7D6F1C4510}" srcId="{C8470A1F-5D15-5543-B39B-E0517A1B5DED}" destId="{5083EE40-3F14-A445-A394-E7AC66E72A7A}" srcOrd="3" destOrd="0" parTransId="{C25E7AC5-EB4F-4744-B4D7-E71CD1DB1C82}" sibTransId="{A5100D5B-1399-254F-8FB2-2298FA02AE40}"/>
    <dgm:cxn modelId="{ED07CF90-D4F3-5E40-B8FD-1A95D29341EE}" type="presOf" srcId="{C25E7AC5-EB4F-4744-B4D7-E71CD1DB1C82}" destId="{15C0650C-3F05-384A-906A-C5728464A590}" srcOrd="0" destOrd="0" presId="urn:microsoft.com/office/officeart/2008/layout/HorizontalMultiLevelHierarchy"/>
    <dgm:cxn modelId="{9B443A33-E8EF-6949-A45A-980DC747098A}" type="presOf" srcId="{0B788002-4AFE-184D-B63B-F53958FDA837}" destId="{57634EE7-32D7-6A43-916E-69E66B899A94}" srcOrd="1" destOrd="0" presId="urn:microsoft.com/office/officeart/2008/layout/HorizontalMultiLevelHierarchy"/>
    <dgm:cxn modelId="{097DC373-9F3B-4049-8BF6-32C860F9FEA1}" type="presOf" srcId="{C25E7AC5-EB4F-4744-B4D7-E71CD1DB1C82}" destId="{BD24D74B-B5E2-F94E-842B-163133E8BDDC}" srcOrd="1" destOrd="0" presId="urn:microsoft.com/office/officeart/2008/layout/HorizontalMultiLevelHierarchy"/>
    <dgm:cxn modelId="{7B923B8E-BBDD-5649-9D99-C060DCFE4158}" srcId="{CF330812-876F-144F-ADCA-25D23A87729B}" destId="{C8470A1F-5D15-5543-B39B-E0517A1B5DED}" srcOrd="0" destOrd="0" parTransId="{6E1C2B41-201A-004B-8004-131E7E25995E}" sibTransId="{420E9132-94E3-294B-92BF-1B8963E151B1}"/>
    <dgm:cxn modelId="{D244E74B-3844-4E40-80DD-C18354BB54C2}" type="presOf" srcId="{7AD41F4B-91CF-0240-AB71-119DB373CBD4}" destId="{9A843E01-5A48-EE4B-81E5-F36F6F2547DE}" srcOrd="0" destOrd="0" presId="urn:microsoft.com/office/officeart/2008/layout/HorizontalMultiLevelHierarchy"/>
    <dgm:cxn modelId="{B0336BBF-3F9C-9A4A-8044-23D5B128992B}" srcId="{C8470A1F-5D15-5543-B39B-E0517A1B5DED}" destId="{75CF1CC9-D0BE-8C43-8C8C-96F6590E3D66}" srcOrd="4" destOrd="0" parTransId="{7AD41F4B-91CF-0240-AB71-119DB373CBD4}" sibTransId="{3F70A9CE-ED0C-4344-A61A-D63DFFE6BCBA}"/>
    <dgm:cxn modelId="{B60EB5B9-BCCD-CC4A-970B-6D773B438C93}" type="presOf" srcId="{7AD41F4B-91CF-0240-AB71-119DB373CBD4}" destId="{F4ACA009-7152-6745-AB77-817D85460F7E}" srcOrd="1" destOrd="0" presId="urn:microsoft.com/office/officeart/2008/layout/HorizontalMultiLevelHierarchy"/>
    <dgm:cxn modelId="{1C3D08E6-302B-D446-84FF-ED053A64DE23}" type="presOf" srcId="{135CBA07-6FA8-3A4F-8D3C-C58EDDA04AD8}" destId="{1D18555C-F95B-4242-A2CF-6798D8B56EE1}" srcOrd="0" destOrd="0" presId="urn:microsoft.com/office/officeart/2008/layout/HorizontalMultiLevelHierarchy"/>
    <dgm:cxn modelId="{D4DC5E0A-C6E8-D943-80C4-1CE7498C933C}" type="presOf" srcId="{5DF4F907-4D51-074A-BBDE-8E62BCFD584E}" destId="{CCFD7099-8261-0945-B1C7-5F99F884737E}" srcOrd="0" destOrd="0" presId="urn:microsoft.com/office/officeart/2008/layout/HorizontalMultiLevelHierarchy"/>
    <dgm:cxn modelId="{D814C7C4-62FA-8E48-8859-D0ACCDDCEBE6}" srcId="{C8470A1F-5D15-5543-B39B-E0517A1B5DED}" destId="{5DF4F907-4D51-074A-BBDE-8E62BCFD584E}" srcOrd="0" destOrd="0" parTransId="{C73081DB-4E8E-894C-811A-7B3B20827916}" sibTransId="{FEEBF97B-05BD-D344-80C7-B700AF600D69}"/>
    <dgm:cxn modelId="{D4BF086C-E769-2A4F-B5EE-BD0C790139AF}" type="presOf" srcId="{3D1A382B-FB9E-E343-A6E0-DAAF6E8F487E}" destId="{7E5723BA-1141-2847-9817-717FBC60655F}" srcOrd="0" destOrd="0" presId="urn:microsoft.com/office/officeart/2008/layout/HorizontalMultiLevelHierarchy"/>
    <dgm:cxn modelId="{5C0B365D-85BA-7F43-801F-A95B516EFFFB}" type="presOf" srcId="{CF330812-876F-144F-ADCA-25D23A87729B}" destId="{E117C99F-9ADB-864F-8D4B-98DE25AD2288}" srcOrd="0" destOrd="0" presId="urn:microsoft.com/office/officeart/2008/layout/HorizontalMultiLevelHierarchy"/>
    <dgm:cxn modelId="{30F3D97C-EF95-F54E-AB8E-526A3C6B17F1}" type="presOf" srcId="{36E485A7-AF54-194E-8CDA-FFC60A042465}" destId="{9AD2BAC4-40B2-8C42-8F8E-1BCE1B4057C2}" srcOrd="0" destOrd="0" presId="urn:microsoft.com/office/officeart/2008/layout/HorizontalMultiLevelHierarchy"/>
    <dgm:cxn modelId="{CED931FB-8017-444E-90E0-0CBA7B0C77EF}" type="presOf" srcId="{3D1A382B-FB9E-E343-A6E0-DAAF6E8F487E}" destId="{4B2BF18A-9DE0-9441-92DD-145CF9A355CC}" srcOrd="1" destOrd="0" presId="urn:microsoft.com/office/officeart/2008/layout/HorizontalMultiLevelHierarchy"/>
    <dgm:cxn modelId="{F5D58D54-8DFA-B349-A0EB-F16E3B4B05F8}" type="presOf" srcId="{75CF1CC9-D0BE-8C43-8C8C-96F6590E3D66}" destId="{794EAB2F-4609-A34D-AA48-869CE9721381}" srcOrd="0" destOrd="0" presId="urn:microsoft.com/office/officeart/2008/layout/HorizontalMultiLevelHierarchy"/>
    <dgm:cxn modelId="{2D3E68AF-AA4F-F148-A46F-77FD99A6388F}" srcId="{C8470A1F-5D15-5543-B39B-E0517A1B5DED}" destId="{C0F95BEF-4E38-064D-A46E-B48D040C7F46}" srcOrd="5" destOrd="0" parTransId="{510E60D5-726B-4B49-AEDB-64FED6AA0E22}" sibTransId="{BE136024-8C28-DD4B-AF10-0D414BCA1A1D}"/>
    <dgm:cxn modelId="{B7C2B997-CD1E-104D-AEDB-B437A9450F99}" type="presOf" srcId="{C0F95BEF-4E38-064D-A46E-B48D040C7F46}" destId="{B68BB5B3-03F0-1E4C-9A76-06AEAC8F6466}" srcOrd="0" destOrd="0" presId="urn:microsoft.com/office/officeart/2008/layout/HorizontalMultiLevelHierarchy"/>
    <dgm:cxn modelId="{311E39DE-8F4C-0545-921F-AF539CB97DF2}" srcId="{C8470A1F-5D15-5543-B39B-E0517A1B5DED}" destId="{135CBA07-6FA8-3A4F-8D3C-C58EDDA04AD8}" srcOrd="1" destOrd="0" parTransId="{3D1A382B-FB9E-E343-A6E0-DAAF6E8F487E}" sibTransId="{3401B2D7-19CC-7B4F-A130-592EA45562B8}"/>
    <dgm:cxn modelId="{49E42B74-DD88-F04A-B174-692B8305B230}" srcId="{C8470A1F-5D15-5543-B39B-E0517A1B5DED}" destId="{36E485A7-AF54-194E-8CDA-FFC60A042465}" srcOrd="2" destOrd="0" parTransId="{0B788002-4AFE-184D-B63B-F53958FDA837}" sibTransId="{D1BB4926-7330-AF42-A1B8-06CD58BD0FB0}"/>
    <dgm:cxn modelId="{7C32ADB4-F308-CB49-92E3-60B2ACF118E3}" type="presParOf" srcId="{E117C99F-9ADB-864F-8D4B-98DE25AD2288}" destId="{E15F7A9F-3AB0-5C47-A0E1-7BFDFDC54272}" srcOrd="0" destOrd="0" presId="urn:microsoft.com/office/officeart/2008/layout/HorizontalMultiLevelHierarchy"/>
    <dgm:cxn modelId="{F9110D61-4F78-EB4E-9D88-63DEAFE5DF38}" type="presParOf" srcId="{E15F7A9F-3AB0-5C47-A0E1-7BFDFDC54272}" destId="{EA08206D-C940-7942-B55D-DB8D96E54A11}" srcOrd="0" destOrd="0" presId="urn:microsoft.com/office/officeart/2008/layout/HorizontalMultiLevelHierarchy"/>
    <dgm:cxn modelId="{E2F70151-DA2C-DE4D-9AB1-673515039D3A}" type="presParOf" srcId="{E15F7A9F-3AB0-5C47-A0E1-7BFDFDC54272}" destId="{622F914F-47D1-8D42-98BB-4DD35DE866C4}" srcOrd="1" destOrd="0" presId="urn:microsoft.com/office/officeart/2008/layout/HorizontalMultiLevelHierarchy"/>
    <dgm:cxn modelId="{9898B000-711A-CA4E-A6CA-CBD3C5FF7C04}" type="presParOf" srcId="{622F914F-47D1-8D42-98BB-4DD35DE866C4}" destId="{D5F28AA3-07DC-6847-A63F-9CE0640257C5}" srcOrd="0" destOrd="0" presId="urn:microsoft.com/office/officeart/2008/layout/HorizontalMultiLevelHierarchy"/>
    <dgm:cxn modelId="{0C8664E1-4ADE-404B-BF87-84F11C23273D}" type="presParOf" srcId="{D5F28AA3-07DC-6847-A63F-9CE0640257C5}" destId="{8BF33AEC-FE29-594B-9BFA-1AC82ED670A1}" srcOrd="0" destOrd="0" presId="urn:microsoft.com/office/officeart/2008/layout/HorizontalMultiLevelHierarchy"/>
    <dgm:cxn modelId="{771BB306-8A2A-9048-AA39-7629C5726939}" type="presParOf" srcId="{622F914F-47D1-8D42-98BB-4DD35DE866C4}" destId="{9A5A9431-D215-3E46-805A-A3D50F9E5FB9}" srcOrd="1" destOrd="0" presId="urn:microsoft.com/office/officeart/2008/layout/HorizontalMultiLevelHierarchy"/>
    <dgm:cxn modelId="{8856C061-46CF-A240-8909-AB524EA0E4AE}" type="presParOf" srcId="{9A5A9431-D215-3E46-805A-A3D50F9E5FB9}" destId="{CCFD7099-8261-0945-B1C7-5F99F884737E}" srcOrd="0" destOrd="0" presId="urn:microsoft.com/office/officeart/2008/layout/HorizontalMultiLevelHierarchy"/>
    <dgm:cxn modelId="{142172D3-B35A-0742-A877-F1174212CD09}" type="presParOf" srcId="{9A5A9431-D215-3E46-805A-A3D50F9E5FB9}" destId="{4F0856B2-5671-3B4B-9E41-F934E7309F94}" srcOrd="1" destOrd="0" presId="urn:microsoft.com/office/officeart/2008/layout/HorizontalMultiLevelHierarchy"/>
    <dgm:cxn modelId="{88C3091B-33FA-CB4F-9DF6-F8241DE1299F}" type="presParOf" srcId="{622F914F-47D1-8D42-98BB-4DD35DE866C4}" destId="{7E5723BA-1141-2847-9817-717FBC60655F}" srcOrd="2" destOrd="0" presId="urn:microsoft.com/office/officeart/2008/layout/HorizontalMultiLevelHierarchy"/>
    <dgm:cxn modelId="{4AF11A9A-B20D-9D4A-9D5F-EDD07726FDA8}" type="presParOf" srcId="{7E5723BA-1141-2847-9817-717FBC60655F}" destId="{4B2BF18A-9DE0-9441-92DD-145CF9A355CC}" srcOrd="0" destOrd="0" presId="urn:microsoft.com/office/officeart/2008/layout/HorizontalMultiLevelHierarchy"/>
    <dgm:cxn modelId="{7A1130F2-8249-D24F-9461-BE4E25755C91}" type="presParOf" srcId="{622F914F-47D1-8D42-98BB-4DD35DE866C4}" destId="{5DDE7A47-EE89-AB4F-BC9A-8EE946623731}" srcOrd="3" destOrd="0" presId="urn:microsoft.com/office/officeart/2008/layout/HorizontalMultiLevelHierarchy"/>
    <dgm:cxn modelId="{4688A4A6-A8F7-1742-B77D-4C056783A4A5}" type="presParOf" srcId="{5DDE7A47-EE89-AB4F-BC9A-8EE946623731}" destId="{1D18555C-F95B-4242-A2CF-6798D8B56EE1}" srcOrd="0" destOrd="0" presId="urn:microsoft.com/office/officeart/2008/layout/HorizontalMultiLevelHierarchy"/>
    <dgm:cxn modelId="{71A79699-841D-0C48-A56F-1D0741E9FD55}" type="presParOf" srcId="{5DDE7A47-EE89-AB4F-BC9A-8EE946623731}" destId="{3885FE83-BF1B-B54F-AC41-ED3A90F9B46C}" srcOrd="1" destOrd="0" presId="urn:microsoft.com/office/officeart/2008/layout/HorizontalMultiLevelHierarchy"/>
    <dgm:cxn modelId="{3E820839-F58B-EB4A-931C-AC444CC529D8}" type="presParOf" srcId="{622F914F-47D1-8D42-98BB-4DD35DE866C4}" destId="{D281168F-1DAB-3848-B4E4-29E6726D036E}" srcOrd="4" destOrd="0" presId="urn:microsoft.com/office/officeart/2008/layout/HorizontalMultiLevelHierarchy"/>
    <dgm:cxn modelId="{FDBA46A1-A5CA-7044-9107-137229F1B01F}" type="presParOf" srcId="{D281168F-1DAB-3848-B4E4-29E6726D036E}" destId="{57634EE7-32D7-6A43-916E-69E66B899A94}" srcOrd="0" destOrd="0" presId="urn:microsoft.com/office/officeart/2008/layout/HorizontalMultiLevelHierarchy"/>
    <dgm:cxn modelId="{FC801A63-D97A-484B-8915-8B32D5A02732}" type="presParOf" srcId="{622F914F-47D1-8D42-98BB-4DD35DE866C4}" destId="{B2A5E42B-80F5-754C-A1E1-C9D8D44D0FFF}" srcOrd="5" destOrd="0" presId="urn:microsoft.com/office/officeart/2008/layout/HorizontalMultiLevelHierarchy"/>
    <dgm:cxn modelId="{23CDB473-6406-7240-97B9-3699C1282CF6}" type="presParOf" srcId="{B2A5E42B-80F5-754C-A1E1-C9D8D44D0FFF}" destId="{9AD2BAC4-40B2-8C42-8F8E-1BCE1B4057C2}" srcOrd="0" destOrd="0" presId="urn:microsoft.com/office/officeart/2008/layout/HorizontalMultiLevelHierarchy"/>
    <dgm:cxn modelId="{5C79C9F2-7F6F-944A-9B10-9F5D23497F7D}" type="presParOf" srcId="{B2A5E42B-80F5-754C-A1E1-C9D8D44D0FFF}" destId="{D9BA8853-514D-674D-B5C9-8E2D5752E49F}" srcOrd="1" destOrd="0" presId="urn:microsoft.com/office/officeart/2008/layout/HorizontalMultiLevelHierarchy"/>
    <dgm:cxn modelId="{8D1BA293-F934-BF42-9DEA-7BC8A2113902}" type="presParOf" srcId="{622F914F-47D1-8D42-98BB-4DD35DE866C4}" destId="{15C0650C-3F05-384A-906A-C5728464A590}" srcOrd="6" destOrd="0" presId="urn:microsoft.com/office/officeart/2008/layout/HorizontalMultiLevelHierarchy"/>
    <dgm:cxn modelId="{784603F3-605D-9448-9B82-ACA8C64E26D8}" type="presParOf" srcId="{15C0650C-3F05-384A-906A-C5728464A590}" destId="{BD24D74B-B5E2-F94E-842B-163133E8BDDC}" srcOrd="0" destOrd="0" presId="urn:microsoft.com/office/officeart/2008/layout/HorizontalMultiLevelHierarchy"/>
    <dgm:cxn modelId="{891727D4-03E3-4A49-B714-115BDE1D0001}" type="presParOf" srcId="{622F914F-47D1-8D42-98BB-4DD35DE866C4}" destId="{4B09C493-0472-F94F-9D43-344B82EF03D2}" srcOrd="7" destOrd="0" presId="urn:microsoft.com/office/officeart/2008/layout/HorizontalMultiLevelHierarchy"/>
    <dgm:cxn modelId="{6ABD3608-7809-B74E-9254-B84284699080}" type="presParOf" srcId="{4B09C493-0472-F94F-9D43-344B82EF03D2}" destId="{3ACBDC09-C245-364A-8B04-8E12505F8A69}" srcOrd="0" destOrd="0" presId="urn:microsoft.com/office/officeart/2008/layout/HorizontalMultiLevelHierarchy"/>
    <dgm:cxn modelId="{7FAC0BDC-4794-544D-BD43-085BE2D31D4A}" type="presParOf" srcId="{4B09C493-0472-F94F-9D43-344B82EF03D2}" destId="{6ED499FE-CA37-144E-B68C-E582BBF04E16}" srcOrd="1" destOrd="0" presId="urn:microsoft.com/office/officeart/2008/layout/HorizontalMultiLevelHierarchy"/>
    <dgm:cxn modelId="{92FDAD72-5752-AA4B-B83F-0E69E584321E}" type="presParOf" srcId="{622F914F-47D1-8D42-98BB-4DD35DE866C4}" destId="{9A843E01-5A48-EE4B-81E5-F36F6F2547DE}" srcOrd="8" destOrd="0" presId="urn:microsoft.com/office/officeart/2008/layout/HorizontalMultiLevelHierarchy"/>
    <dgm:cxn modelId="{F486FE26-8B4C-2349-AD9D-2E18305D7E87}" type="presParOf" srcId="{9A843E01-5A48-EE4B-81E5-F36F6F2547DE}" destId="{F4ACA009-7152-6745-AB77-817D85460F7E}" srcOrd="0" destOrd="0" presId="urn:microsoft.com/office/officeart/2008/layout/HorizontalMultiLevelHierarchy"/>
    <dgm:cxn modelId="{8C1A383A-AF2E-A643-8198-29A8E60AD63C}" type="presParOf" srcId="{622F914F-47D1-8D42-98BB-4DD35DE866C4}" destId="{BBC5F570-1788-6645-B6A9-3674FC2EDF27}" srcOrd="9" destOrd="0" presId="urn:microsoft.com/office/officeart/2008/layout/HorizontalMultiLevelHierarchy"/>
    <dgm:cxn modelId="{9BA74472-D4F1-5E46-8FE3-20AD940FF76B}" type="presParOf" srcId="{BBC5F570-1788-6645-B6A9-3674FC2EDF27}" destId="{794EAB2F-4609-A34D-AA48-869CE9721381}" srcOrd="0" destOrd="0" presId="urn:microsoft.com/office/officeart/2008/layout/HorizontalMultiLevelHierarchy"/>
    <dgm:cxn modelId="{0C693EA5-E981-E848-9888-B233EDC2C422}" type="presParOf" srcId="{BBC5F570-1788-6645-B6A9-3674FC2EDF27}" destId="{68E2E4C8-40C4-5D4B-9239-5351DEC74679}" srcOrd="1" destOrd="0" presId="urn:microsoft.com/office/officeart/2008/layout/HorizontalMultiLevelHierarchy"/>
    <dgm:cxn modelId="{4DC74038-49C6-2B44-825E-FC277FC9D518}" type="presParOf" srcId="{622F914F-47D1-8D42-98BB-4DD35DE866C4}" destId="{398C258E-7195-7249-839D-0F05B436E51F}" srcOrd="10" destOrd="0" presId="urn:microsoft.com/office/officeart/2008/layout/HorizontalMultiLevelHierarchy"/>
    <dgm:cxn modelId="{C50909D9-948E-004D-A7B9-6EB0F3F927EA}" type="presParOf" srcId="{398C258E-7195-7249-839D-0F05B436E51F}" destId="{20E5B4E6-31A5-6941-BFAD-0628B43BDDD9}" srcOrd="0" destOrd="0" presId="urn:microsoft.com/office/officeart/2008/layout/HorizontalMultiLevelHierarchy"/>
    <dgm:cxn modelId="{257CE201-0D3B-FA45-B740-5A7AFAEB764E}" type="presParOf" srcId="{622F914F-47D1-8D42-98BB-4DD35DE866C4}" destId="{7C21166C-5C6A-E242-9085-3D234629DAE6}" srcOrd="11" destOrd="0" presId="urn:microsoft.com/office/officeart/2008/layout/HorizontalMultiLevelHierarchy"/>
    <dgm:cxn modelId="{C47E7583-44D6-204A-8EE2-0FE34135BD60}" type="presParOf" srcId="{7C21166C-5C6A-E242-9085-3D234629DAE6}" destId="{B68BB5B3-03F0-1E4C-9A76-06AEAC8F6466}" srcOrd="0" destOrd="0" presId="urn:microsoft.com/office/officeart/2008/layout/HorizontalMultiLevelHierarchy"/>
    <dgm:cxn modelId="{D86BDC59-DD51-E448-9A5F-8B3AA82F07D1}" type="presParOf" srcId="{7C21166C-5C6A-E242-9085-3D234629DAE6}" destId="{62CAD8F6-36D4-D049-96C1-6D6BD558252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451D-8D7F-4841-9AD2-DA5DF1727159}">
      <dsp:nvSpPr>
        <dsp:cNvPr id="0" name=""/>
        <dsp:cNvSpPr/>
      </dsp:nvSpPr>
      <dsp:spPr>
        <a:xfrm>
          <a:off x="3560197"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10416"/>
        <a:ext cx="830460" cy="830460"/>
      </dsp:txXfrm>
    </dsp:sp>
    <dsp:sp modelId="{0258A29D-0596-458B-825F-AB5C4A534636}">
      <dsp:nvSpPr>
        <dsp:cNvPr id="0" name=""/>
        <dsp:cNvSpPr/>
      </dsp:nvSpPr>
      <dsp:spPr>
        <a:xfrm>
          <a:off x="1017708" y="1708"/>
          <a:ext cx="4060582" cy="4060582"/>
        </a:xfrm>
        <a:prstGeom prst="circularArrow">
          <a:avLst>
            <a:gd name="adj1" fmla="val 3988"/>
            <a:gd name="adj2" fmla="val 250168"/>
            <a:gd name="adj3" fmla="val 20573676"/>
            <a:gd name="adj4" fmla="val 189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B6A77-D7A9-4A88-9181-6C9B386A6C1B}">
      <dsp:nvSpPr>
        <dsp:cNvPr id="0" name=""/>
        <dsp:cNvSpPr/>
      </dsp:nvSpPr>
      <dsp:spPr>
        <a:xfrm>
          <a:off x="4487625"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4487625" y="1616769"/>
        <a:ext cx="830460" cy="830460"/>
      </dsp:txXfrm>
    </dsp:sp>
    <dsp:sp modelId="{63F3E853-5B2F-4514-B2DB-E7171E59C782}">
      <dsp:nvSpPr>
        <dsp:cNvPr id="0" name=""/>
        <dsp:cNvSpPr/>
      </dsp:nvSpPr>
      <dsp:spPr>
        <a:xfrm>
          <a:off x="1017708" y="1708"/>
          <a:ext cx="4060582" cy="4060582"/>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32FA7-385E-4D90-BAA4-B74C4934218A}">
      <dsp:nvSpPr>
        <dsp:cNvPr id="0" name=""/>
        <dsp:cNvSpPr/>
      </dsp:nvSpPr>
      <dsp:spPr>
        <a:xfrm>
          <a:off x="3560197"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3223122"/>
        <a:ext cx="830460" cy="830460"/>
      </dsp:txXfrm>
    </dsp:sp>
    <dsp:sp modelId="{67B26CF2-C67F-462B-8772-A55A3BD8CF48}">
      <dsp:nvSpPr>
        <dsp:cNvPr id="0" name=""/>
        <dsp:cNvSpPr/>
      </dsp:nvSpPr>
      <dsp:spPr>
        <a:xfrm>
          <a:off x="1017708" y="1708"/>
          <a:ext cx="4060582" cy="4060582"/>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827FF-AE54-4D93-879A-6B80252BCC89}">
      <dsp:nvSpPr>
        <dsp:cNvPr id="0" name=""/>
        <dsp:cNvSpPr/>
      </dsp:nvSpPr>
      <dsp:spPr>
        <a:xfrm>
          <a:off x="1705341"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3223122"/>
        <a:ext cx="830460" cy="830460"/>
      </dsp:txXfrm>
    </dsp:sp>
    <dsp:sp modelId="{E97A4623-4A71-4831-98A0-7525A2B97DD6}">
      <dsp:nvSpPr>
        <dsp:cNvPr id="0" name=""/>
        <dsp:cNvSpPr/>
      </dsp:nvSpPr>
      <dsp:spPr>
        <a:xfrm>
          <a:off x="1017708" y="1708"/>
          <a:ext cx="4060582" cy="4060582"/>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129C9-6692-4C85-8774-804393A1A3B8}">
      <dsp:nvSpPr>
        <dsp:cNvPr id="0" name=""/>
        <dsp:cNvSpPr/>
      </dsp:nvSpPr>
      <dsp:spPr>
        <a:xfrm>
          <a:off x="777913"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777913" y="1616769"/>
        <a:ext cx="830460" cy="830460"/>
      </dsp:txXfrm>
    </dsp:sp>
    <dsp:sp modelId="{55F0A83B-3B39-44B3-9C8C-3BED30AE8B91}">
      <dsp:nvSpPr>
        <dsp:cNvPr id="0" name=""/>
        <dsp:cNvSpPr/>
      </dsp:nvSpPr>
      <dsp:spPr>
        <a:xfrm>
          <a:off x="1017708" y="1708"/>
          <a:ext cx="4060582" cy="4060582"/>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4743B-3D6E-4360-B747-4607E5AC0A2E}">
      <dsp:nvSpPr>
        <dsp:cNvPr id="0" name=""/>
        <dsp:cNvSpPr/>
      </dsp:nvSpPr>
      <dsp:spPr>
        <a:xfrm>
          <a:off x="1705341"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10416"/>
        <a:ext cx="830460" cy="830460"/>
      </dsp:txXfrm>
    </dsp:sp>
    <dsp:sp modelId="{1E40EE1E-6BAC-48EA-B2DB-4790D7ADA2DB}">
      <dsp:nvSpPr>
        <dsp:cNvPr id="0" name=""/>
        <dsp:cNvSpPr/>
      </dsp:nvSpPr>
      <dsp:spPr>
        <a:xfrm>
          <a:off x="1017708" y="1708"/>
          <a:ext cx="4060582" cy="4060582"/>
        </a:xfrm>
        <a:prstGeom prst="circularArrow">
          <a:avLst>
            <a:gd name="adj1" fmla="val 3988"/>
            <a:gd name="adj2" fmla="val 250168"/>
            <a:gd name="adj3" fmla="val 1691162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451D-8D7F-4841-9AD2-DA5DF1727159}">
      <dsp:nvSpPr>
        <dsp:cNvPr id="0" name=""/>
        <dsp:cNvSpPr/>
      </dsp:nvSpPr>
      <dsp:spPr>
        <a:xfrm>
          <a:off x="3560197"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10416"/>
        <a:ext cx="830460" cy="830460"/>
      </dsp:txXfrm>
    </dsp:sp>
    <dsp:sp modelId="{0258A29D-0596-458B-825F-AB5C4A534636}">
      <dsp:nvSpPr>
        <dsp:cNvPr id="0" name=""/>
        <dsp:cNvSpPr/>
      </dsp:nvSpPr>
      <dsp:spPr>
        <a:xfrm>
          <a:off x="1017708" y="1708"/>
          <a:ext cx="4060582" cy="4060582"/>
        </a:xfrm>
        <a:prstGeom prst="circularArrow">
          <a:avLst>
            <a:gd name="adj1" fmla="val 3988"/>
            <a:gd name="adj2" fmla="val 250168"/>
            <a:gd name="adj3" fmla="val 20573676"/>
            <a:gd name="adj4" fmla="val 189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B6A77-D7A9-4A88-9181-6C9B386A6C1B}">
      <dsp:nvSpPr>
        <dsp:cNvPr id="0" name=""/>
        <dsp:cNvSpPr/>
      </dsp:nvSpPr>
      <dsp:spPr>
        <a:xfrm>
          <a:off x="4487625"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4487625" y="1616769"/>
        <a:ext cx="830460" cy="830460"/>
      </dsp:txXfrm>
    </dsp:sp>
    <dsp:sp modelId="{63F3E853-5B2F-4514-B2DB-E7171E59C782}">
      <dsp:nvSpPr>
        <dsp:cNvPr id="0" name=""/>
        <dsp:cNvSpPr/>
      </dsp:nvSpPr>
      <dsp:spPr>
        <a:xfrm>
          <a:off x="1017708" y="1708"/>
          <a:ext cx="4060582" cy="4060582"/>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32FA7-385E-4D90-BAA4-B74C4934218A}">
      <dsp:nvSpPr>
        <dsp:cNvPr id="0" name=""/>
        <dsp:cNvSpPr/>
      </dsp:nvSpPr>
      <dsp:spPr>
        <a:xfrm>
          <a:off x="3560197"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3223122"/>
        <a:ext cx="830460" cy="830460"/>
      </dsp:txXfrm>
    </dsp:sp>
    <dsp:sp modelId="{67B26CF2-C67F-462B-8772-A55A3BD8CF48}">
      <dsp:nvSpPr>
        <dsp:cNvPr id="0" name=""/>
        <dsp:cNvSpPr/>
      </dsp:nvSpPr>
      <dsp:spPr>
        <a:xfrm>
          <a:off x="1017708" y="1708"/>
          <a:ext cx="4060582" cy="4060582"/>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827FF-AE54-4D93-879A-6B80252BCC89}">
      <dsp:nvSpPr>
        <dsp:cNvPr id="0" name=""/>
        <dsp:cNvSpPr/>
      </dsp:nvSpPr>
      <dsp:spPr>
        <a:xfrm>
          <a:off x="1705341"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3223122"/>
        <a:ext cx="830460" cy="830460"/>
      </dsp:txXfrm>
    </dsp:sp>
    <dsp:sp modelId="{E97A4623-4A71-4831-98A0-7525A2B97DD6}">
      <dsp:nvSpPr>
        <dsp:cNvPr id="0" name=""/>
        <dsp:cNvSpPr/>
      </dsp:nvSpPr>
      <dsp:spPr>
        <a:xfrm>
          <a:off x="1017708" y="1708"/>
          <a:ext cx="4060582" cy="4060582"/>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129C9-6692-4C85-8774-804393A1A3B8}">
      <dsp:nvSpPr>
        <dsp:cNvPr id="0" name=""/>
        <dsp:cNvSpPr/>
      </dsp:nvSpPr>
      <dsp:spPr>
        <a:xfrm>
          <a:off x="777913"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777913" y="1616769"/>
        <a:ext cx="830460" cy="830460"/>
      </dsp:txXfrm>
    </dsp:sp>
    <dsp:sp modelId="{55F0A83B-3B39-44B3-9C8C-3BED30AE8B91}">
      <dsp:nvSpPr>
        <dsp:cNvPr id="0" name=""/>
        <dsp:cNvSpPr/>
      </dsp:nvSpPr>
      <dsp:spPr>
        <a:xfrm>
          <a:off x="1017708" y="1708"/>
          <a:ext cx="4060582" cy="4060582"/>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4743B-3D6E-4360-B747-4607E5AC0A2E}">
      <dsp:nvSpPr>
        <dsp:cNvPr id="0" name=""/>
        <dsp:cNvSpPr/>
      </dsp:nvSpPr>
      <dsp:spPr>
        <a:xfrm>
          <a:off x="1705341"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10416"/>
        <a:ext cx="830460" cy="830460"/>
      </dsp:txXfrm>
    </dsp:sp>
    <dsp:sp modelId="{1E40EE1E-6BAC-48EA-B2DB-4790D7ADA2DB}">
      <dsp:nvSpPr>
        <dsp:cNvPr id="0" name=""/>
        <dsp:cNvSpPr/>
      </dsp:nvSpPr>
      <dsp:spPr>
        <a:xfrm>
          <a:off x="1017708" y="1708"/>
          <a:ext cx="4060582" cy="4060582"/>
        </a:xfrm>
        <a:prstGeom prst="circularArrow">
          <a:avLst>
            <a:gd name="adj1" fmla="val 3988"/>
            <a:gd name="adj2" fmla="val 250168"/>
            <a:gd name="adj3" fmla="val 1691162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451D-8D7F-4841-9AD2-DA5DF1727159}">
      <dsp:nvSpPr>
        <dsp:cNvPr id="0" name=""/>
        <dsp:cNvSpPr/>
      </dsp:nvSpPr>
      <dsp:spPr>
        <a:xfrm>
          <a:off x="3560197"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10416"/>
        <a:ext cx="830460" cy="830460"/>
      </dsp:txXfrm>
    </dsp:sp>
    <dsp:sp modelId="{0258A29D-0596-458B-825F-AB5C4A534636}">
      <dsp:nvSpPr>
        <dsp:cNvPr id="0" name=""/>
        <dsp:cNvSpPr/>
      </dsp:nvSpPr>
      <dsp:spPr>
        <a:xfrm>
          <a:off x="1017708" y="1708"/>
          <a:ext cx="4060582" cy="4060582"/>
        </a:xfrm>
        <a:prstGeom prst="circularArrow">
          <a:avLst>
            <a:gd name="adj1" fmla="val 3988"/>
            <a:gd name="adj2" fmla="val 250168"/>
            <a:gd name="adj3" fmla="val 20573676"/>
            <a:gd name="adj4" fmla="val 189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B6A77-D7A9-4A88-9181-6C9B386A6C1B}">
      <dsp:nvSpPr>
        <dsp:cNvPr id="0" name=""/>
        <dsp:cNvSpPr/>
      </dsp:nvSpPr>
      <dsp:spPr>
        <a:xfrm>
          <a:off x="4487625"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4487625" y="1616769"/>
        <a:ext cx="830460" cy="830460"/>
      </dsp:txXfrm>
    </dsp:sp>
    <dsp:sp modelId="{63F3E853-5B2F-4514-B2DB-E7171E59C782}">
      <dsp:nvSpPr>
        <dsp:cNvPr id="0" name=""/>
        <dsp:cNvSpPr/>
      </dsp:nvSpPr>
      <dsp:spPr>
        <a:xfrm>
          <a:off x="1017708" y="1708"/>
          <a:ext cx="4060582" cy="4060582"/>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32FA7-385E-4D90-BAA4-B74C4934218A}">
      <dsp:nvSpPr>
        <dsp:cNvPr id="0" name=""/>
        <dsp:cNvSpPr/>
      </dsp:nvSpPr>
      <dsp:spPr>
        <a:xfrm>
          <a:off x="3560197"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3560197" y="3223122"/>
        <a:ext cx="830460" cy="830460"/>
      </dsp:txXfrm>
    </dsp:sp>
    <dsp:sp modelId="{67B26CF2-C67F-462B-8772-A55A3BD8CF48}">
      <dsp:nvSpPr>
        <dsp:cNvPr id="0" name=""/>
        <dsp:cNvSpPr/>
      </dsp:nvSpPr>
      <dsp:spPr>
        <a:xfrm>
          <a:off x="1017708" y="1708"/>
          <a:ext cx="4060582" cy="4060582"/>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827FF-AE54-4D93-879A-6B80252BCC89}">
      <dsp:nvSpPr>
        <dsp:cNvPr id="0" name=""/>
        <dsp:cNvSpPr/>
      </dsp:nvSpPr>
      <dsp:spPr>
        <a:xfrm>
          <a:off x="1705341"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3223122"/>
        <a:ext cx="830460" cy="830460"/>
      </dsp:txXfrm>
    </dsp:sp>
    <dsp:sp modelId="{E97A4623-4A71-4831-98A0-7525A2B97DD6}">
      <dsp:nvSpPr>
        <dsp:cNvPr id="0" name=""/>
        <dsp:cNvSpPr/>
      </dsp:nvSpPr>
      <dsp:spPr>
        <a:xfrm>
          <a:off x="1017708" y="1708"/>
          <a:ext cx="4060582" cy="4060582"/>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129C9-6692-4C85-8774-804393A1A3B8}">
      <dsp:nvSpPr>
        <dsp:cNvPr id="0" name=""/>
        <dsp:cNvSpPr/>
      </dsp:nvSpPr>
      <dsp:spPr>
        <a:xfrm>
          <a:off x="777913"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777913" y="1616769"/>
        <a:ext cx="830460" cy="830460"/>
      </dsp:txXfrm>
    </dsp:sp>
    <dsp:sp modelId="{55F0A83B-3B39-44B3-9C8C-3BED30AE8B91}">
      <dsp:nvSpPr>
        <dsp:cNvPr id="0" name=""/>
        <dsp:cNvSpPr/>
      </dsp:nvSpPr>
      <dsp:spPr>
        <a:xfrm>
          <a:off x="1017708" y="1708"/>
          <a:ext cx="4060582" cy="4060582"/>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4743B-3D6E-4360-B747-4607E5AC0A2E}">
      <dsp:nvSpPr>
        <dsp:cNvPr id="0" name=""/>
        <dsp:cNvSpPr/>
      </dsp:nvSpPr>
      <dsp:spPr>
        <a:xfrm>
          <a:off x="1705341"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a:t> </a:t>
          </a:r>
        </a:p>
      </dsp:txBody>
      <dsp:txXfrm>
        <a:off x="1705341" y="10416"/>
        <a:ext cx="830460" cy="830460"/>
      </dsp:txXfrm>
    </dsp:sp>
    <dsp:sp modelId="{1E40EE1E-6BAC-48EA-B2DB-4790D7ADA2DB}">
      <dsp:nvSpPr>
        <dsp:cNvPr id="0" name=""/>
        <dsp:cNvSpPr/>
      </dsp:nvSpPr>
      <dsp:spPr>
        <a:xfrm>
          <a:off x="1017708" y="1708"/>
          <a:ext cx="4060582" cy="4060582"/>
        </a:xfrm>
        <a:prstGeom prst="circularArrow">
          <a:avLst>
            <a:gd name="adj1" fmla="val 3988"/>
            <a:gd name="adj2" fmla="val 250168"/>
            <a:gd name="adj3" fmla="val 1691162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C258E-7195-7249-839D-0F05B436E51F}">
      <dsp:nvSpPr>
        <dsp:cNvPr id="0" name=""/>
        <dsp:cNvSpPr/>
      </dsp:nvSpPr>
      <dsp:spPr>
        <a:xfrm>
          <a:off x="753145" y="2113684"/>
          <a:ext cx="382310" cy="1821220"/>
        </a:xfrm>
        <a:custGeom>
          <a:avLst/>
          <a:gdLst/>
          <a:ahLst/>
          <a:cxnLst/>
          <a:rect l="0" t="0" r="0" b="0"/>
          <a:pathLst>
            <a:path>
              <a:moveTo>
                <a:pt x="0" y="0"/>
              </a:moveTo>
              <a:lnTo>
                <a:pt x="191155" y="0"/>
              </a:lnTo>
              <a:lnTo>
                <a:pt x="191155" y="1821220"/>
              </a:lnTo>
              <a:lnTo>
                <a:pt x="382310" y="182122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897778" y="2977771"/>
        <a:ext cx="93045" cy="93045"/>
      </dsp:txXfrm>
    </dsp:sp>
    <dsp:sp modelId="{9A843E01-5A48-EE4B-81E5-F36F6F2547DE}">
      <dsp:nvSpPr>
        <dsp:cNvPr id="0" name=""/>
        <dsp:cNvSpPr/>
      </dsp:nvSpPr>
      <dsp:spPr>
        <a:xfrm>
          <a:off x="753145" y="2113684"/>
          <a:ext cx="382310" cy="1092732"/>
        </a:xfrm>
        <a:custGeom>
          <a:avLst/>
          <a:gdLst/>
          <a:ahLst/>
          <a:cxnLst/>
          <a:rect l="0" t="0" r="0" b="0"/>
          <a:pathLst>
            <a:path>
              <a:moveTo>
                <a:pt x="0" y="0"/>
              </a:moveTo>
              <a:lnTo>
                <a:pt x="191155" y="0"/>
              </a:lnTo>
              <a:lnTo>
                <a:pt x="191155" y="1092732"/>
              </a:lnTo>
              <a:lnTo>
                <a:pt x="382310" y="109273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915359" y="2631108"/>
        <a:ext cx="57884" cy="57884"/>
      </dsp:txXfrm>
    </dsp:sp>
    <dsp:sp modelId="{15C0650C-3F05-384A-906A-C5728464A590}">
      <dsp:nvSpPr>
        <dsp:cNvPr id="0" name=""/>
        <dsp:cNvSpPr/>
      </dsp:nvSpPr>
      <dsp:spPr>
        <a:xfrm>
          <a:off x="753145" y="2113684"/>
          <a:ext cx="382310" cy="364244"/>
        </a:xfrm>
        <a:custGeom>
          <a:avLst/>
          <a:gdLst/>
          <a:ahLst/>
          <a:cxnLst/>
          <a:rect l="0" t="0" r="0" b="0"/>
          <a:pathLst>
            <a:path>
              <a:moveTo>
                <a:pt x="0" y="0"/>
              </a:moveTo>
              <a:lnTo>
                <a:pt x="191155" y="0"/>
              </a:lnTo>
              <a:lnTo>
                <a:pt x="191155" y="364244"/>
              </a:lnTo>
              <a:lnTo>
                <a:pt x="382310" y="364244"/>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931099" y="2282604"/>
        <a:ext cx="26402" cy="26402"/>
      </dsp:txXfrm>
    </dsp:sp>
    <dsp:sp modelId="{D281168F-1DAB-3848-B4E4-29E6726D036E}">
      <dsp:nvSpPr>
        <dsp:cNvPr id="0" name=""/>
        <dsp:cNvSpPr/>
      </dsp:nvSpPr>
      <dsp:spPr>
        <a:xfrm>
          <a:off x="753145" y="1749439"/>
          <a:ext cx="382310" cy="364244"/>
        </a:xfrm>
        <a:custGeom>
          <a:avLst/>
          <a:gdLst/>
          <a:ahLst/>
          <a:cxnLst/>
          <a:rect l="0" t="0" r="0" b="0"/>
          <a:pathLst>
            <a:path>
              <a:moveTo>
                <a:pt x="0" y="364244"/>
              </a:moveTo>
              <a:lnTo>
                <a:pt x="191155" y="364244"/>
              </a:lnTo>
              <a:lnTo>
                <a:pt x="191155" y="0"/>
              </a:lnTo>
              <a:lnTo>
                <a:pt x="382310"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931099" y="1918360"/>
        <a:ext cx="26402" cy="26402"/>
      </dsp:txXfrm>
    </dsp:sp>
    <dsp:sp modelId="{7E5723BA-1141-2847-9817-717FBC60655F}">
      <dsp:nvSpPr>
        <dsp:cNvPr id="0" name=""/>
        <dsp:cNvSpPr/>
      </dsp:nvSpPr>
      <dsp:spPr>
        <a:xfrm>
          <a:off x="753145" y="1020951"/>
          <a:ext cx="382310" cy="1092732"/>
        </a:xfrm>
        <a:custGeom>
          <a:avLst/>
          <a:gdLst/>
          <a:ahLst/>
          <a:cxnLst/>
          <a:rect l="0" t="0" r="0" b="0"/>
          <a:pathLst>
            <a:path>
              <a:moveTo>
                <a:pt x="0" y="1092732"/>
              </a:moveTo>
              <a:lnTo>
                <a:pt x="191155" y="1092732"/>
              </a:lnTo>
              <a:lnTo>
                <a:pt x="191155" y="0"/>
              </a:lnTo>
              <a:lnTo>
                <a:pt x="382310"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915359" y="1538375"/>
        <a:ext cx="57884" cy="57884"/>
      </dsp:txXfrm>
    </dsp:sp>
    <dsp:sp modelId="{D5F28AA3-07DC-6847-A63F-9CE0640257C5}">
      <dsp:nvSpPr>
        <dsp:cNvPr id="0" name=""/>
        <dsp:cNvSpPr/>
      </dsp:nvSpPr>
      <dsp:spPr>
        <a:xfrm>
          <a:off x="753145" y="292463"/>
          <a:ext cx="382310" cy="1821220"/>
        </a:xfrm>
        <a:custGeom>
          <a:avLst/>
          <a:gdLst/>
          <a:ahLst/>
          <a:cxnLst/>
          <a:rect l="0" t="0" r="0" b="0"/>
          <a:pathLst>
            <a:path>
              <a:moveTo>
                <a:pt x="0" y="1821220"/>
              </a:moveTo>
              <a:lnTo>
                <a:pt x="191155" y="1821220"/>
              </a:lnTo>
              <a:lnTo>
                <a:pt x="191155" y="0"/>
              </a:lnTo>
              <a:lnTo>
                <a:pt x="382310"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897778" y="1156550"/>
        <a:ext cx="93045" cy="93045"/>
      </dsp:txXfrm>
    </dsp:sp>
    <dsp:sp modelId="{EA08206D-C940-7942-B55D-DB8D96E54A11}">
      <dsp:nvSpPr>
        <dsp:cNvPr id="0" name=""/>
        <dsp:cNvSpPr/>
      </dsp:nvSpPr>
      <dsp:spPr>
        <a:xfrm rot="16200000">
          <a:off x="-1071908" y="1822288"/>
          <a:ext cx="3067318" cy="582790"/>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de-DE" sz="3800" kern="1200"/>
            <a:t>Open Science</a:t>
          </a:r>
        </a:p>
      </dsp:txBody>
      <dsp:txXfrm>
        <a:off x="-1071908" y="1822288"/>
        <a:ext cx="3067318" cy="582790"/>
      </dsp:txXfrm>
    </dsp:sp>
    <dsp:sp modelId="{CCFD7099-8261-0945-B1C7-5F99F884737E}">
      <dsp:nvSpPr>
        <dsp:cNvPr id="0" name=""/>
        <dsp:cNvSpPr/>
      </dsp:nvSpPr>
      <dsp:spPr>
        <a:xfrm>
          <a:off x="1135456" y="1068"/>
          <a:ext cx="3749664"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a:t>Open Data</a:t>
          </a:r>
        </a:p>
      </dsp:txBody>
      <dsp:txXfrm>
        <a:off x="1135456" y="1068"/>
        <a:ext cx="3749664" cy="582790"/>
      </dsp:txXfrm>
    </dsp:sp>
    <dsp:sp modelId="{1D18555C-F95B-4242-A2CF-6798D8B56EE1}">
      <dsp:nvSpPr>
        <dsp:cNvPr id="0" name=""/>
        <dsp:cNvSpPr/>
      </dsp:nvSpPr>
      <dsp:spPr>
        <a:xfrm>
          <a:off x="1135456" y="729556"/>
          <a:ext cx="3749664"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a:t>Open Material</a:t>
          </a:r>
        </a:p>
      </dsp:txBody>
      <dsp:txXfrm>
        <a:off x="1135456" y="729556"/>
        <a:ext cx="3749664" cy="582790"/>
      </dsp:txXfrm>
    </dsp:sp>
    <dsp:sp modelId="{9AD2BAC4-40B2-8C42-8F8E-1BCE1B4057C2}">
      <dsp:nvSpPr>
        <dsp:cNvPr id="0" name=""/>
        <dsp:cNvSpPr/>
      </dsp:nvSpPr>
      <dsp:spPr>
        <a:xfrm>
          <a:off x="1135456" y="1458044"/>
          <a:ext cx="3749664"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a:t>Open Access</a:t>
          </a:r>
        </a:p>
      </dsp:txBody>
      <dsp:txXfrm>
        <a:off x="1135456" y="1458044"/>
        <a:ext cx="3749664" cy="582790"/>
      </dsp:txXfrm>
    </dsp:sp>
    <dsp:sp modelId="{3ACBDC09-C245-364A-8B04-8E12505F8A69}">
      <dsp:nvSpPr>
        <dsp:cNvPr id="0" name=""/>
        <dsp:cNvSpPr/>
      </dsp:nvSpPr>
      <dsp:spPr>
        <a:xfrm>
          <a:off x="1135456" y="2186532"/>
          <a:ext cx="3749664"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a:t>Open Source (Software)</a:t>
          </a:r>
        </a:p>
      </dsp:txBody>
      <dsp:txXfrm>
        <a:off x="1135456" y="2186532"/>
        <a:ext cx="3749664" cy="582790"/>
      </dsp:txXfrm>
    </dsp:sp>
    <dsp:sp modelId="{794EAB2F-4609-A34D-AA48-869CE9721381}">
      <dsp:nvSpPr>
        <dsp:cNvPr id="0" name=""/>
        <dsp:cNvSpPr/>
      </dsp:nvSpPr>
      <dsp:spPr>
        <a:xfrm>
          <a:off x="1135456" y="2915021"/>
          <a:ext cx="3749339"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a:t>Open Peer Review</a:t>
          </a:r>
        </a:p>
      </dsp:txBody>
      <dsp:txXfrm>
        <a:off x="1135456" y="2915021"/>
        <a:ext cx="3749339" cy="582790"/>
      </dsp:txXfrm>
    </dsp:sp>
    <dsp:sp modelId="{B68BB5B3-03F0-1E4C-9A76-06AEAC8F6466}">
      <dsp:nvSpPr>
        <dsp:cNvPr id="0" name=""/>
        <dsp:cNvSpPr/>
      </dsp:nvSpPr>
      <dsp:spPr>
        <a:xfrm>
          <a:off x="1135456" y="3643509"/>
          <a:ext cx="3749339" cy="58279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de-DE" sz="2100" kern="1200" dirty="0"/>
            <a:t>Open Educational Resources</a:t>
          </a:r>
        </a:p>
      </dsp:txBody>
      <dsp:txXfrm>
        <a:off x="1135456" y="3643509"/>
        <a:ext cx="3749339" cy="58279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E778B-8D02-43F6-9F8D-F9D38D56E090}"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D4AED-A330-4A44-B888-4936EC595AE2}" type="slidenum">
              <a:rPr lang="en-US" smtClean="0"/>
              <a:t>‹#›</a:t>
            </a:fld>
            <a:endParaRPr lang="en-US"/>
          </a:p>
        </p:txBody>
      </p:sp>
    </p:spTree>
    <p:extLst>
      <p:ext uri="{BB962C8B-B14F-4D97-AF65-F5344CB8AC3E}">
        <p14:creationId xmlns:p14="http://schemas.microsoft.com/office/powerpoint/2010/main" val="247744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D4AED-A330-4A44-B888-4936EC595A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08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14</a:t>
            </a:fld>
            <a:endParaRPr lang="en-US"/>
          </a:p>
        </p:txBody>
      </p:sp>
    </p:spTree>
    <p:extLst>
      <p:ext uri="{BB962C8B-B14F-4D97-AF65-F5344CB8AC3E}">
        <p14:creationId xmlns:p14="http://schemas.microsoft.com/office/powerpoint/2010/main" val="301791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15</a:t>
            </a:fld>
            <a:endParaRPr lang="en-US"/>
          </a:p>
        </p:txBody>
      </p:sp>
    </p:spTree>
    <p:extLst>
      <p:ext uri="{BB962C8B-B14F-4D97-AF65-F5344CB8AC3E}">
        <p14:creationId xmlns:p14="http://schemas.microsoft.com/office/powerpoint/2010/main" val="26213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draw your attention to the fact that your participation is completely </a:t>
            </a:r>
            <a:r>
              <a:rPr lang="en-US" dirty="0" err="1"/>
              <a:t>anonymised</a:t>
            </a:r>
            <a:r>
              <a:rPr lang="en-US" dirty="0"/>
              <a:t>.</a:t>
            </a:r>
            <a:r>
              <a:rPr lang="sr-Latn-RS" dirty="0"/>
              <a:t> </a:t>
            </a:r>
            <a:r>
              <a:rPr lang="en-US" dirty="0"/>
              <a:t>Your email is only needed if you want to run your project.</a:t>
            </a:r>
            <a:endParaRPr lang="sr-Latn-RS" dirty="0"/>
          </a:p>
          <a:p>
            <a:r>
              <a:rPr lang="en-US" dirty="0"/>
              <a:t>Also, notice that we do not collect or process information about you without your explicit permission.</a:t>
            </a:r>
            <a:endParaRPr lang="sr-Latn-RS" dirty="0"/>
          </a:p>
        </p:txBody>
      </p:sp>
      <p:sp>
        <p:nvSpPr>
          <p:cNvPr id="4" name="Slide Number Placeholder 3"/>
          <p:cNvSpPr>
            <a:spLocks noGrp="1"/>
          </p:cNvSpPr>
          <p:nvPr>
            <p:ph type="sldNum" sz="quarter" idx="5"/>
          </p:nvPr>
        </p:nvSpPr>
        <p:spPr/>
        <p:txBody>
          <a:bodyPr/>
          <a:lstStyle/>
          <a:p>
            <a:fld id="{288D4AED-A330-4A44-B888-4936EC595AE2}" type="slidenum">
              <a:rPr lang="en-US" smtClean="0"/>
              <a:t>19</a:t>
            </a:fld>
            <a:endParaRPr lang="en-US"/>
          </a:p>
        </p:txBody>
      </p:sp>
    </p:spTree>
    <p:extLst>
      <p:ext uri="{BB962C8B-B14F-4D97-AF65-F5344CB8AC3E}">
        <p14:creationId xmlns:p14="http://schemas.microsoft.com/office/powerpoint/2010/main" val="208500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you need to test someone's physical status are computer with mouse and keyboard and wrist watch and ring and short thick fingers with red nails</a:t>
            </a:r>
          </a:p>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21</a:t>
            </a:fld>
            <a:endParaRPr lang="en-US"/>
          </a:p>
        </p:txBody>
      </p:sp>
    </p:spTree>
    <p:extLst>
      <p:ext uri="{BB962C8B-B14F-4D97-AF65-F5344CB8AC3E}">
        <p14:creationId xmlns:p14="http://schemas.microsoft.com/office/powerpoint/2010/main" val="29616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 Researchers at Risk, Migrants</a:t>
            </a:r>
          </a:p>
        </p:txBody>
      </p:sp>
      <p:sp>
        <p:nvSpPr>
          <p:cNvPr id="4" name="Slide Number Placeholder 3"/>
          <p:cNvSpPr>
            <a:spLocks noGrp="1"/>
          </p:cNvSpPr>
          <p:nvPr>
            <p:ph type="sldNum" sz="quarter" idx="5"/>
          </p:nvPr>
        </p:nvSpPr>
        <p:spPr/>
        <p:txBody>
          <a:bodyPr/>
          <a:lstStyle/>
          <a:p>
            <a:fld id="{288D4AED-A330-4A44-B888-4936EC595AE2}" type="slidenum">
              <a:rPr lang="en-US" smtClean="0"/>
              <a:t>30</a:t>
            </a:fld>
            <a:endParaRPr lang="en-US"/>
          </a:p>
        </p:txBody>
      </p:sp>
    </p:spTree>
    <p:extLst>
      <p:ext uri="{BB962C8B-B14F-4D97-AF65-F5344CB8AC3E}">
        <p14:creationId xmlns:p14="http://schemas.microsoft.com/office/powerpoint/2010/main" val="314803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31</a:t>
            </a:fld>
            <a:endParaRPr lang="en-US"/>
          </a:p>
        </p:txBody>
      </p:sp>
    </p:spTree>
    <p:extLst>
      <p:ext uri="{BB962C8B-B14F-4D97-AF65-F5344CB8AC3E}">
        <p14:creationId xmlns:p14="http://schemas.microsoft.com/office/powerpoint/2010/main" val="302412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8D4AED-A330-4A44-B888-4936EC595AE2}" type="slidenum">
              <a:rPr lang="en-US" smtClean="0"/>
              <a:t>47</a:t>
            </a:fld>
            <a:endParaRPr lang="en-US"/>
          </a:p>
        </p:txBody>
      </p:sp>
    </p:spTree>
    <p:extLst>
      <p:ext uri="{BB962C8B-B14F-4D97-AF65-F5344CB8AC3E}">
        <p14:creationId xmlns:p14="http://schemas.microsoft.com/office/powerpoint/2010/main" val="416510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48</a:t>
            </a:fld>
            <a:endParaRPr lang="en-US"/>
          </a:p>
        </p:txBody>
      </p:sp>
    </p:spTree>
    <p:extLst>
      <p:ext uri="{BB962C8B-B14F-4D97-AF65-F5344CB8AC3E}">
        <p14:creationId xmlns:p14="http://schemas.microsoft.com/office/powerpoint/2010/main" val="107119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54</a:t>
            </a:fld>
            <a:endParaRPr lang="en-US"/>
          </a:p>
        </p:txBody>
      </p:sp>
    </p:spTree>
    <p:extLst>
      <p:ext uri="{BB962C8B-B14F-4D97-AF65-F5344CB8AC3E}">
        <p14:creationId xmlns:p14="http://schemas.microsoft.com/office/powerpoint/2010/main" val="309383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69</a:t>
            </a:fld>
            <a:endParaRPr lang="en-US"/>
          </a:p>
        </p:txBody>
      </p:sp>
    </p:spTree>
    <p:extLst>
      <p:ext uri="{BB962C8B-B14F-4D97-AF65-F5344CB8AC3E}">
        <p14:creationId xmlns:p14="http://schemas.microsoft.com/office/powerpoint/2010/main" val="158671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D4AED-A330-4A44-B888-4936EC595AE2}" type="slidenum">
              <a:rPr lang="en-US" smtClean="0"/>
              <a:t>2</a:t>
            </a:fld>
            <a:endParaRPr lang="en-US"/>
          </a:p>
        </p:txBody>
      </p:sp>
    </p:spTree>
    <p:extLst>
      <p:ext uri="{BB962C8B-B14F-4D97-AF65-F5344CB8AC3E}">
        <p14:creationId xmlns:p14="http://schemas.microsoft.com/office/powerpoint/2010/main" val="9936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8D4AED-A330-4A44-B888-4936EC595AE2}" type="slidenum">
              <a:rPr lang="en-US" smtClean="0"/>
              <a:t>4</a:t>
            </a:fld>
            <a:endParaRPr lang="en-US"/>
          </a:p>
        </p:txBody>
      </p:sp>
    </p:spTree>
    <p:extLst>
      <p:ext uri="{BB962C8B-B14F-4D97-AF65-F5344CB8AC3E}">
        <p14:creationId xmlns:p14="http://schemas.microsoft.com/office/powerpoint/2010/main" val="224002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normAutofit/>
          </a:bodyPr>
          <a:lstStyle/>
          <a:p>
            <a:r>
              <a:rPr lang="en-US" dirty="0"/>
              <a:t>Open Science is directly connected to these points. What we are</a:t>
            </a:r>
            <a:r>
              <a:rPr lang="en-US" baseline="0" dirty="0"/>
              <a:t> going to learn in this workshop is a set of different practices that can routinely support scientists in fulfilling these goals. This set of practices is summarized under the label of “Open Science”. </a:t>
            </a:r>
            <a:endParaRPr lang="en-US" dirty="0"/>
          </a:p>
        </p:txBody>
      </p:sp>
      <p:sp>
        <p:nvSpPr>
          <p:cNvPr id="4" name="Foliennummernplatzhalter 3"/>
          <p:cNvSpPr>
            <a:spLocks noGrp="1"/>
          </p:cNvSpPr>
          <p:nvPr>
            <p:ph type="sldNum" sz="quarter" idx="10"/>
          </p:nvPr>
        </p:nvSpPr>
        <p:spPr/>
        <p:txBody>
          <a:bodyPr/>
          <a:lstStyle/>
          <a:p>
            <a:fld id="{3AC28147-196C-4E15-B045-91EF8495AA4A}" type="slidenum">
              <a:rPr lang="de-DE" smtClean="0"/>
              <a:pPr/>
              <a:t>8</a:t>
            </a:fld>
            <a:endParaRPr lang="de-DE"/>
          </a:p>
        </p:txBody>
      </p:sp>
    </p:spTree>
    <p:extLst>
      <p:ext uri="{BB962C8B-B14F-4D97-AF65-F5344CB8AC3E}">
        <p14:creationId xmlns:p14="http://schemas.microsoft.com/office/powerpoint/2010/main" val="411979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en-US" i="0" dirty="0"/>
              <a:t>So,</a:t>
            </a:r>
            <a:r>
              <a:rPr lang="en-US" i="0" baseline="0" dirty="0"/>
              <a:t> why should we be transparent at all? Let’s take a look at the typical confirmatory research process (FYI: confirmatory = starting out with hypotheses for which you want to find evidence; exploratory = analyzing data in every possible way to find potentially meaningful structures):</a:t>
            </a:r>
          </a:p>
          <a:p>
            <a:endParaRPr lang="en-US" i="0" baseline="0" dirty="0"/>
          </a:p>
          <a:p>
            <a:r>
              <a:rPr lang="en-US" i="0" baseline="0" dirty="0"/>
              <a:t>You start with some hypothesis which you want to test. Then you derive a suitable plan for an experiment or some other kind of study and come up with an analysis plan (how should your results look so that they speak for or against your hypothesis?). Then you start collecting data – this can be anything from conducting chemical experiments to lab studies with humans or animals to observing things in nature or reading books. Then you analyze your collected data according to your pre-defined analysis plan and you interpret and report the results, for example “the results </a:t>
            </a:r>
            <a:r>
              <a:rPr lang="en-US" i="0" baseline="0" dirty="0" err="1"/>
              <a:t>xyz</a:t>
            </a:r>
            <a:r>
              <a:rPr lang="en-US" i="0" baseline="0" dirty="0"/>
              <a:t> are in favor of the hypothesis”. In the end, you publish an distribute your research output, for example in a scientific paper which makes your results accessible to a broad audience. In the end, (maybe even before you publish the paper, there are different views on this in different disciplines) you set up a replication study which can reproduce your results. Why should you do that? Because it makes your results more believable if you (or someone else) comes to the same result as you. As soon as one hypothesis could be established, you start with another research cycle.</a:t>
            </a:r>
          </a:p>
          <a:p>
            <a:endParaRPr lang="en-US" i="0" baseline="0" dirty="0"/>
          </a:p>
          <a:p>
            <a:r>
              <a:rPr lang="en-US" i="1" baseline="0" dirty="0"/>
              <a:t>Ask participants: </a:t>
            </a:r>
            <a:r>
              <a:rPr lang="en-US" i="0" baseline="0" dirty="0"/>
              <a:t>Is it the same in your discipline? Would you agree with this view on science?</a:t>
            </a:r>
            <a:endParaRPr lang="en-US" i="1" baseline="0" dirty="0"/>
          </a:p>
        </p:txBody>
      </p:sp>
      <p:sp>
        <p:nvSpPr>
          <p:cNvPr id="4" name="Foliennummernplatzhalter 3"/>
          <p:cNvSpPr>
            <a:spLocks noGrp="1"/>
          </p:cNvSpPr>
          <p:nvPr>
            <p:ph type="sldNum" sz="quarter" idx="10"/>
          </p:nvPr>
        </p:nvSpPr>
        <p:spPr/>
        <p:txBody>
          <a:bodyPr/>
          <a:lstStyle/>
          <a:p>
            <a:fld id="{3AC28147-196C-4E15-B045-91EF8495AA4A}" type="slidenum">
              <a:rPr lang="de-DE" smtClean="0"/>
              <a:pPr/>
              <a:t>9</a:t>
            </a:fld>
            <a:endParaRPr lang="de-DE"/>
          </a:p>
        </p:txBody>
      </p:sp>
    </p:spTree>
    <p:extLst>
      <p:ext uri="{BB962C8B-B14F-4D97-AF65-F5344CB8AC3E}">
        <p14:creationId xmlns:p14="http://schemas.microsoft.com/office/powerpoint/2010/main" val="403802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i="0" dirty="0"/>
              <a:t>We</a:t>
            </a:r>
            <a:r>
              <a:rPr lang="en-US" i="0" baseline="0" dirty="0"/>
              <a:t> discussed what a good research process should look like. But how do you know it doesn’t look like this?</a:t>
            </a:r>
          </a:p>
          <a:p>
            <a:endParaRPr lang="en-US" i="0" baseline="0" dirty="0"/>
          </a:p>
          <a:p>
            <a:pPr>
              <a:buFontTx/>
              <a:buChar char="-"/>
            </a:pPr>
            <a:r>
              <a:rPr lang="en-US" i="0" baseline="0" dirty="0"/>
              <a:t>No analysis plan was derived before data collection (maybe not even hypotheses)</a:t>
            </a:r>
          </a:p>
          <a:p>
            <a:pPr>
              <a:buFontTx/>
              <a:buChar char="-"/>
            </a:pPr>
            <a:r>
              <a:rPr lang="en-US" i="0" baseline="0" dirty="0"/>
              <a:t>Data was not actually collected but faked</a:t>
            </a:r>
          </a:p>
          <a:p>
            <a:pPr>
              <a:buFontTx/>
              <a:buChar char="-"/>
            </a:pPr>
            <a:r>
              <a:rPr lang="en-US" i="0" baseline="0" dirty="0"/>
              <a:t>Data was analyzed chaotically in every possible way to squeeze out significant results</a:t>
            </a:r>
          </a:p>
          <a:p>
            <a:pPr>
              <a:buFontTx/>
              <a:buChar char="-"/>
            </a:pPr>
            <a:r>
              <a:rPr lang="en-US" i="0" baseline="0" dirty="0"/>
              <a:t>If not enough significant / theory-conform results appear, more data is collected</a:t>
            </a:r>
          </a:p>
          <a:p>
            <a:pPr>
              <a:buFontTx/>
              <a:buChar char="-"/>
            </a:pPr>
            <a:r>
              <a:rPr lang="en-US" i="0" baseline="0" dirty="0"/>
              <a:t>Only interesting results are reported (and of course no data), where suitable can mean anything from significant to theory-conform or surprising / publishable</a:t>
            </a:r>
          </a:p>
          <a:p>
            <a:pPr>
              <a:buFontTx/>
              <a:buChar char="-"/>
            </a:pPr>
            <a:r>
              <a:rPr lang="en-US" i="0" baseline="0" dirty="0"/>
              <a:t>Then these results are published, but made accessible only to those who pay a lot of money (which is usually universities)</a:t>
            </a:r>
          </a:p>
          <a:p>
            <a:pPr>
              <a:buFontTx/>
              <a:buChar char="-"/>
            </a:pPr>
            <a:r>
              <a:rPr lang="en-US" i="0" baseline="0" dirty="0"/>
              <a:t>In the end, of course, no replications because your results may not hold up which would damage your reputation and even if they do, who cares, because then the results would not be interesting because they are not at all surprising and may not be as easily publishable. Instead you rather invent some new shiny hypothesis.</a:t>
            </a:r>
          </a:p>
          <a:p>
            <a:pPr>
              <a:buFontTx/>
              <a:buChar char="-"/>
            </a:pPr>
            <a:endParaRPr lang="en-US" i="0" baseline="0" dirty="0"/>
          </a:p>
          <a:p>
            <a:pPr>
              <a:buFontTx/>
              <a:buNone/>
            </a:pPr>
            <a:r>
              <a:rPr lang="en-US" i="0" baseline="0" dirty="0"/>
              <a:t>This would not be good science, right? But without transparency in science, you cannot know if the research cycle does not actually look like this. </a:t>
            </a:r>
            <a:endParaRPr lang="en-US" i="0" dirty="0"/>
          </a:p>
        </p:txBody>
      </p:sp>
      <p:sp>
        <p:nvSpPr>
          <p:cNvPr id="4" name="Foliennummernplatzhalter 3"/>
          <p:cNvSpPr>
            <a:spLocks noGrp="1"/>
          </p:cNvSpPr>
          <p:nvPr>
            <p:ph type="sldNum" sz="quarter" idx="10"/>
          </p:nvPr>
        </p:nvSpPr>
        <p:spPr/>
        <p:txBody>
          <a:bodyPr/>
          <a:lstStyle/>
          <a:p>
            <a:fld id="{3AC28147-196C-4E15-B045-91EF8495AA4A}" type="slidenum">
              <a:rPr lang="de-DE" smtClean="0"/>
              <a:pPr/>
              <a:t>10</a:t>
            </a:fld>
            <a:endParaRPr lang="de-DE"/>
          </a:p>
        </p:txBody>
      </p:sp>
    </p:spTree>
    <p:extLst>
      <p:ext uri="{BB962C8B-B14F-4D97-AF65-F5344CB8AC3E}">
        <p14:creationId xmlns:p14="http://schemas.microsoft.com/office/powerpoint/2010/main" val="45801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a:t>I am sure that many of</a:t>
            </a:r>
            <a:r>
              <a:rPr lang="en-US" baseline="0"/>
              <a:t> the attendants are already familiar with the science hamster wheel from their own experience. In many fields, there is an immense pressure to publish which is why many academics work way too much, trying to strike a rich vein with which they can produce sexy results that they can publish in high impact journals. Sexy results are thematically cool, unforeseen, positive, and, of course, significant. Through high-impact publications, researchers hope to gain the attention of the media and important people in their field so that they are cited more and have a higher h-index. Once they have many publications, they get more grants, and/or tenure, hire many PhD students, which again need to publish their results in high-impact journals to advance on the career ladder.</a:t>
            </a:r>
            <a:endParaRPr lang="en-US"/>
          </a:p>
        </p:txBody>
      </p:sp>
      <p:sp>
        <p:nvSpPr>
          <p:cNvPr id="4" name="Foliennummernplatzhalter 3"/>
          <p:cNvSpPr>
            <a:spLocks noGrp="1"/>
          </p:cNvSpPr>
          <p:nvPr>
            <p:ph type="sldNum" sz="quarter" idx="10"/>
          </p:nvPr>
        </p:nvSpPr>
        <p:spPr/>
        <p:txBody>
          <a:bodyPr/>
          <a:lstStyle/>
          <a:p>
            <a:fld id="{3AC28147-196C-4E15-B045-91EF8495AA4A}" type="slidenum">
              <a:rPr lang="de-DE" smtClean="0"/>
              <a:pPr/>
              <a:t>11</a:t>
            </a:fld>
            <a:endParaRPr lang="de-DE"/>
          </a:p>
        </p:txBody>
      </p:sp>
    </p:spTree>
    <p:extLst>
      <p:ext uri="{BB962C8B-B14F-4D97-AF65-F5344CB8AC3E}">
        <p14:creationId xmlns:p14="http://schemas.microsoft.com/office/powerpoint/2010/main" val="129946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i="1" dirty="0"/>
          </a:p>
        </p:txBody>
      </p:sp>
      <p:sp>
        <p:nvSpPr>
          <p:cNvPr id="4" name="Foliennummernplatzhalter 3"/>
          <p:cNvSpPr>
            <a:spLocks noGrp="1"/>
          </p:cNvSpPr>
          <p:nvPr>
            <p:ph type="sldNum" sz="quarter" idx="10"/>
          </p:nvPr>
        </p:nvSpPr>
        <p:spPr/>
        <p:txBody>
          <a:bodyPr/>
          <a:lstStyle/>
          <a:p>
            <a:fld id="{3AC28147-196C-4E15-B045-91EF8495AA4A}" type="slidenum">
              <a:rPr lang="de-DE" smtClean="0"/>
              <a:pPr/>
              <a:t>12</a:t>
            </a:fld>
            <a:endParaRPr lang="de-DE"/>
          </a:p>
        </p:txBody>
      </p:sp>
    </p:spTree>
    <p:extLst>
      <p:ext uri="{BB962C8B-B14F-4D97-AF65-F5344CB8AC3E}">
        <p14:creationId xmlns:p14="http://schemas.microsoft.com/office/powerpoint/2010/main" val="426901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dirty="0"/>
              <a:t>So what</a:t>
            </a:r>
            <a:r>
              <a:rPr lang="en-US" baseline="0" dirty="0"/>
              <a:t> are the main advantages of research transparency?</a:t>
            </a:r>
          </a:p>
          <a:p>
            <a:pPr marL="228600" indent="-228600">
              <a:buAutoNum type="arabicParenR"/>
            </a:pPr>
            <a:r>
              <a:rPr lang="en-US" baseline="0" dirty="0"/>
              <a:t>As we already said, you can show others that you are a good scientist. You follow the plan outlaid for confirmatory research, you don’t cheat and you don’t waste resources that were given to you by the government or the public. This is very important to build your reputation as a trustworthy researcher. However, this is not the only reason.</a:t>
            </a:r>
          </a:p>
          <a:p>
            <a:pPr marL="228600" indent="-228600">
              <a:buAutoNum type="arabicParenR"/>
            </a:pPr>
            <a:r>
              <a:rPr lang="en-US" dirty="0"/>
              <a:t>When you make your whole research process open, you will</a:t>
            </a:r>
            <a:r>
              <a:rPr lang="en-US" baseline="0" dirty="0"/>
              <a:t> be more likely to get constructive feedback from colleagues. Why? First, because they can assess your whole research process, not only the output. Maybe you can even get feedback at an early stage of the research process (for example, you make your analysis plan public before data collection and someone knows a better analysis method, then he can give you that feedback before you submit a paper). Second, because they can access your work. If a paper is hidden behind a </a:t>
            </a:r>
            <a:r>
              <a:rPr lang="en-US" baseline="0" dirty="0" err="1"/>
              <a:t>paywall</a:t>
            </a:r>
            <a:r>
              <a:rPr lang="en-US" baseline="0" dirty="0"/>
              <a:t> (that means that people have to pay large amounts of money to the publisher to access it), not everyone might have enough money to access it – and it is not possible to give constructive feedback on something that you don’t see.</a:t>
            </a:r>
          </a:p>
          <a:p>
            <a:pPr marL="228600" indent="-228600">
              <a:buAutoNum type="arabicParenR"/>
            </a:pPr>
            <a:r>
              <a:rPr lang="en-US" baseline="0" dirty="0"/>
              <a:t>This already leads to the next point: You can foster internationality and inclusiveness in science. If you make your research process open, everyone can contribute and use it as a basis for their own research – not only members of large Western universities. This means your science will be more inclusive towards less wealthy societies and towards the public. Of course, this will be of advantage to you as well because you can act in a larger network with all its benefits.</a:t>
            </a:r>
          </a:p>
          <a:p>
            <a:pPr marL="228600" indent="-228600">
              <a:buAutoNum type="arabicParenR"/>
            </a:pPr>
            <a:r>
              <a:rPr lang="en-US" baseline="0" dirty="0"/>
              <a:t>With all this, you can increase the speed of discovery. If everyone can help together to conduct good research, if there are no access boundaries, no “secret recipes”, then there will be a fertile environment for discoveries.</a:t>
            </a:r>
          </a:p>
          <a:p>
            <a:pPr marL="228600" indent="-228600">
              <a:buAutoNum type="arabicParenR"/>
            </a:pPr>
            <a:endParaRPr lang="en-US" dirty="0"/>
          </a:p>
        </p:txBody>
      </p:sp>
      <p:sp>
        <p:nvSpPr>
          <p:cNvPr id="4" name="Foliennummernplatzhalter 3"/>
          <p:cNvSpPr>
            <a:spLocks noGrp="1"/>
          </p:cNvSpPr>
          <p:nvPr>
            <p:ph type="sldNum" sz="quarter" idx="10"/>
          </p:nvPr>
        </p:nvSpPr>
        <p:spPr/>
        <p:txBody>
          <a:bodyPr/>
          <a:lstStyle/>
          <a:p>
            <a:fld id="{3AC28147-196C-4E15-B045-91EF8495AA4A}" type="slidenum">
              <a:rPr lang="de-DE" smtClean="0"/>
              <a:pPr/>
              <a:t>13</a:t>
            </a:fld>
            <a:endParaRPr lang="de-DE"/>
          </a:p>
        </p:txBody>
      </p:sp>
    </p:spTree>
    <p:extLst>
      <p:ext uri="{BB962C8B-B14F-4D97-AF65-F5344CB8AC3E}">
        <p14:creationId xmlns:p14="http://schemas.microsoft.com/office/powerpoint/2010/main" val="264091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A216-1E58-4C66-A1D1-6E52689C0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9FF91-EBB0-4A76-A824-C01924CC632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BC326-1C13-4862-8987-285CC230CDDE}"/>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A4DB0EF5-783D-44E0-84EA-7FDDF454A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C276D-C5C4-414D-98A7-9AC8EB9A31FC}"/>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341980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10A2-1CD9-47B0-B8F5-6B36078734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BD2D3-1296-407D-B60C-CAC1E9374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155C1-0A8A-4C75-9D39-A5762878029B}"/>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849159ED-D821-4EE9-82F4-BD3F7997F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60FC6-6F74-4358-9444-7870647C673E}"/>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289688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28374-7E76-4397-A3FC-B8CE52E4652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C080A-2117-4B7A-AFB2-46F71032CA23}"/>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C8523-E14A-4F93-8509-09E58681F6E6}"/>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1159AE6E-476A-4ECF-AAF4-30776066C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C36ED-6077-4F54-A16F-B04B5EE1FA67}"/>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325636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61CF-9DC9-4FE5-805B-566D75539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E31D6-2109-4EBE-8332-62B3EA622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32A90-6F3E-4148-B270-A7CA718B78F8}"/>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F9FC13CC-E636-4D6C-9687-68FAF19F2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A3CCE-111A-46BB-8938-CE730E0E31B1}"/>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56459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5C62-D021-42CE-BE64-211CE02D04D2}"/>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49214-2329-4840-BFD3-06958D4AFF19}"/>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AB599D-C519-4632-9A07-62C2E3C76755}"/>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E569E796-F6C9-4988-A515-1AB50B191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35B83-2A6F-49D2-9706-52D9231D8DEE}"/>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314190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7C46-A558-4EF3-A08C-4446BE502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0D366-4A8A-4526-9040-DD01C520C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D6985A-D819-4D99-89B3-08123B432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D5BE15-11BA-473D-9905-DE6026DE75A1}"/>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6" name="Footer Placeholder 5">
            <a:extLst>
              <a:ext uri="{FF2B5EF4-FFF2-40B4-BE49-F238E27FC236}">
                <a16:creationId xmlns:a16="http://schemas.microsoft.com/office/drawing/2014/main" id="{AF300900-6537-4B88-9BA4-7CB890F8B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DB6C9-B914-4539-B20D-07C8ED704B05}"/>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135768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E2E8-BDE6-4EDE-B5E2-180FEC81C60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E7F95-9BDF-4109-AB33-FDB9A8A20C9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CF3E2E-B14A-491A-A43E-AD8D1C62F6F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C69A6-22C6-4CD9-856E-259433842F9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484D5-0F28-4AB6-962A-BCA1C9904C70}"/>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B17892-6D85-4297-B05A-ED5F0F7E6D09}"/>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8" name="Footer Placeholder 7">
            <a:extLst>
              <a:ext uri="{FF2B5EF4-FFF2-40B4-BE49-F238E27FC236}">
                <a16:creationId xmlns:a16="http://schemas.microsoft.com/office/drawing/2014/main" id="{A61DC31B-CA6F-49FB-81FE-1927808E9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BE68D-7BBA-4E1C-8E40-8E66A2DBC066}"/>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31503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9A60-3D08-471B-8CEB-709A1E2F4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BD8C5-BEDF-49E1-A072-CF62AE786CC3}"/>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4" name="Footer Placeholder 3">
            <a:extLst>
              <a:ext uri="{FF2B5EF4-FFF2-40B4-BE49-F238E27FC236}">
                <a16:creationId xmlns:a16="http://schemas.microsoft.com/office/drawing/2014/main" id="{B28CFD13-202A-41B3-93D2-967E21AA9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C6822-35BF-421D-A8C9-7F62A89088A9}"/>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223262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16842-B597-43B8-A9CA-8165B87C623D}"/>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3" name="Footer Placeholder 2">
            <a:extLst>
              <a:ext uri="{FF2B5EF4-FFF2-40B4-BE49-F238E27FC236}">
                <a16:creationId xmlns:a16="http://schemas.microsoft.com/office/drawing/2014/main" id="{46A0E5A2-75E9-46DF-BE98-3C4E37CA4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7862AF-5D0A-4245-8872-3A53A877C2D1}"/>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172779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4E24-22EB-4AC5-AB9D-CBEA6B799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224EE-F55B-4C1E-B1D2-5411C2FCA9A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8B5D0-7E8B-40A2-9E45-43BEC10C3AA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C6E1B-673A-44A8-9536-8CC0C60C11A3}"/>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6" name="Footer Placeholder 5">
            <a:extLst>
              <a:ext uri="{FF2B5EF4-FFF2-40B4-BE49-F238E27FC236}">
                <a16:creationId xmlns:a16="http://schemas.microsoft.com/office/drawing/2014/main" id="{95D28E3D-4973-4D8B-B31D-F94341DBF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97265-97AB-44E6-AD1D-03FA09182B93}"/>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396617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FF4C-3B2F-4898-AF82-8F0B5EF02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3A51E-B3EA-4C2B-9CD0-3114D30EABF0}"/>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D55C5C5-8616-4D57-B540-DC80156D32A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D4AE2-5D9C-4128-89A1-7DA667520053}"/>
              </a:ext>
            </a:extLst>
          </p:cNvPr>
          <p:cNvSpPr>
            <a:spLocks noGrp="1"/>
          </p:cNvSpPr>
          <p:nvPr>
            <p:ph type="dt" sz="half" idx="10"/>
          </p:nvPr>
        </p:nvSpPr>
        <p:spPr/>
        <p:txBody>
          <a:bodyPr/>
          <a:lstStyle/>
          <a:p>
            <a:fld id="{BB7699FA-CB55-424C-B58E-2C54C50423AA}" type="datetimeFigureOut">
              <a:rPr lang="en-US" smtClean="0"/>
              <a:t>11/11/2019</a:t>
            </a:fld>
            <a:endParaRPr lang="en-US"/>
          </a:p>
        </p:txBody>
      </p:sp>
      <p:sp>
        <p:nvSpPr>
          <p:cNvPr id="6" name="Footer Placeholder 5">
            <a:extLst>
              <a:ext uri="{FF2B5EF4-FFF2-40B4-BE49-F238E27FC236}">
                <a16:creationId xmlns:a16="http://schemas.microsoft.com/office/drawing/2014/main" id="{C0EFD4E8-A4C8-4339-B80B-891B61C2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9F057-BAD9-422B-880C-CFC4842A1E49}"/>
              </a:ext>
            </a:extLst>
          </p:cNvPr>
          <p:cNvSpPr>
            <a:spLocks noGrp="1"/>
          </p:cNvSpPr>
          <p:nvPr>
            <p:ph type="sldNum" sz="quarter" idx="12"/>
          </p:nvPr>
        </p:nvSpPr>
        <p:spPr/>
        <p:txBody>
          <a:bodyPr/>
          <a:lstStyle/>
          <a:p>
            <a:fld id="{8331B8CB-7923-4034-B38B-746DF8D64053}" type="slidenum">
              <a:rPr lang="en-US" smtClean="0"/>
              <a:t>‹#›</a:t>
            </a:fld>
            <a:endParaRPr lang="en-US"/>
          </a:p>
        </p:txBody>
      </p:sp>
    </p:spTree>
    <p:extLst>
      <p:ext uri="{BB962C8B-B14F-4D97-AF65-F5344CB8AC3E}">
        <p14:creationId xmlns:p14="http://schemas.microsoft.com/office/powerpoint/2010/main" val="95896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6166D-1A9D-42E4-A272-5A24362B1B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EC1F45-733E-4154-8876-660F4B54B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13747-4FD7-4999-AF6A-2EB3347DB8B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99FA-CB55-424C-B58E-2C54C50423AA}" type="datetimeFigureOut">
              <a:rPr lang="en-US" smtClean="0"/>
              <a:t>11/11/2019</a:t>
            </a:fld>
            <a:endParaRPr lang="en-US"/>
          </a:p>
        </p:txBody>
      </p:sp>
      <p:sp>
        <p:nvSpPr>
          <p:cNvPr id="5" name="Footer Placeholder 4">
            <a:extLst>
              <a:ext uri="{FF2B5EF4-FFF2-40B4-BE49-F238E27FC236}">
                <a16:creationId xmlns:a16="http://schemas.microsoft.com/office/drawing/2014/main" id="{D9F9C7DC-FA90-4A56-99B8-F3BFAFE5206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66FFAD-9755-42CD-9538-B824EF1DE81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1B8CB-7923-4034-B38B-746DF8D64053}" type="slidenum">
              <a:rPr lang="en-US" smtClean="0"/>
              <a:t>‹#›</a:t>
            </a:fld>
            <a:endParaRPr lang="en-US"/>
          </a:p>
        </p:txBody>
      </p:sp>
      <p:pic>
        <p:nvPicPr>
          <p:cNvPr id="7" name="Picture 6">
            <a:extLst>
              <a:ext uri="{FF2B5EF4-FFF2-40B4-BE49-F238E27FC236}">
                <a16:creationId xmlns:a16="http://schemas.microsoft.com/office/drawing/2014/main" id="{3038454F-B3F0-4B9C-9CD9-4696FF630226}"/>
              </a:ext>
            </a:extLst>
          </p:cNvPr>
          <p:cNvPicPr>
            <a:picLocks noChangeAspect="1" noChangeArrowheads="1"/>
          </p:cNvPicPr>
          <p:nvPr userDrawn="1"/>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736" y="5975927"/>
            <a:ext cx="1026302" cy="69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492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creativecommons.org/licenses/by/4.0/"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www.google.com/url?q=https://ec.europa.eu/research/participants/data/ref/h2020/grants_manual/hi/oa_pilot/h2020-hi-oa-pilot-guide_en.pdf&amp;sa=D&amp;ust=1521447690441000&amp;usg=AFQjCNHsEo1FZkHkLDRxIUQr7BpfirASbQ" TargetMode="External"/><Relationship Id="rId2" Type="http://schemas.openxmlformats.org/officeDocument/2006/relationships/hyperlink" Target="https://www.openaire.eu/member-states-overview"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altmetric.com/products/free-tools/bookmarklet/" TargetMode="External"/><Relationship Id="rId2" Type="http://schemas.openxmlformats.org/officeDocument/2006/relationships/hyperlink" Target="https://en.wikipedia.org/wiki/List_of_academic_journals_by_preprint_policy" TargetMode="External"/><Relationship Id="rId1" Type="http://schemas.openxmlformats.org/officeDocument/2006/relationships/slideLayout" Target="../slideLayouts/slideLayout2.xml"/><Relationship Id="rId6" Type="http://schemas.openxmlformats.org/officeDocument/2006/relationships/hyperlink" Target="https://app.dimensions.ai/discover/publication" TargetMode="External"/><Relationship Id="rId5" Type="http://schemas.openxmlformats.org/officeDocument/2006/relationships/hyperlink" Target="https://impactstory.org/" TargetMode="External"/><Relationship Id="rId4" Type="http://schemas.openxmlformats.org/officeDocument/2006/relationships/hyperlink" Target="https://www.dimensions.ai/"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oeconsortium.org/" TargetMode="External"/><Relationship Id="rId2" Type="http://schemas.openxmlformats.org/officeDocument/2006/relationships/hyperlink" Target="https://ocw.mit.edu/index.ht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mfr.osf.io/render?url=https://osf.io/z7954/?action=download%26mode=render" TargetMode="External"/><Relationship Id="rId2" Type="http://schemas.openxmlformats.org/officeDocument/2006/relationships/hyperlink" Target="https://open-science-training-handbook.gitbook.io/book/" TargetMode="External"/><Relationship Id="rId1" Type="http://schemas.openxmlformats.org/officeDocument/2006/relationships/slideLayout" Target="../slideLayouts/slideLayout2.xml"/><Relationship Id="rId5" Type="http://schemas.openxmlformats.org/officeDocument/2006/relationships/hyperlink" Target="https://doi.org/10/bw3g" TargetMode="External"/><Relationship Id="rId4" Type="http://schemas.openxmlformats.org/officeDocument/2006/relationships/hyperlink" Target="http://opendefinition.org/"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slideLayout" Target="../slideLayouts/slideLayout2.xml"/><Relationship Id="rId1" Type="http://schemas.openxmlformats.org/officeDocument/2006/relationships/themeOverride" Target="../theme/themeOverride53.xml"/><Relationship Id="rId5" Type="http://schemas.openxmlformats.org/officeDocument/2006/relationships/hyperlink" Target="https://creativecommons.org/licenses/by-sa/3.0/" TargetMode="External"/><Relationship Id="rId4" Type="http://schemas.openxmlformats.org/officeDocument/2006/relationships/hyperlink" Target="http://goddessofrandomthoughts.blogspot.com/2010_09_01_archive.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5.png"/><Relationship Id="rId5" Type="http://schemas.openxmlformats.org/officeDocument/2006/relationships/hyperlink" Target="https://creativecommons.org/licenses/by/4.0/"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creativecommons.org/licenses/by/4.0/" TargetMode="External"/><Relationship Id="rId4" Type="http://schemas.openxmlformats.org/officeDocument/2006/relationships/diagramData" Target="../diagrams/data3.xml"/><Relationship Id="rId9" Type="http://schemas.openxmlformats.org/officeDocument/2006/relationships/hyperlink" Target="https://osf.io/zjrhu/"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2.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citizenscience.org/" TargetMode="External"/><Relationship Id="rId7"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hyperlink" Target="http://impact.ref.ac.uk/CaseStudies/Results.aspx?val=%22Citizen+Science%2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lick.rs/index.php/en/"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hyperlink" Target="http://openclick.masfak.ni.ac.rs/#/" TargetMode="External"/><Relationship Id="rId5" Type="http://schemas.openxmlformats.org/officeDocument/2006/relationships/hyperlink" Target="http://www.openclick.rs/"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8.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Metadata#/media/File:Schlagwortkatalog.jpg" TargetMode="External"/><Relationship Id="rId4" Type="http://schemas.openxmlformats.org/officeDocument/2006/relationships/hyperlink" Target="https://en.wikipedia.org/wiki/Metadat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2" Type="http://schemas.openxmlformats.org/officeDocument/2006/relationships/hyperlink" Target="https://ask-open-science.org/1116/what-the-difference-between-fair-data-and-open-data-there-an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17/06/relationships/model3d" Target="../media/model3d1.glb"/><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7.png"/><Relationship Id="rId4" Type="http://schemas.openxmlformats.org/officeDocument/2006/relationships/hyperlink" Target="https://www.remix3d.com/details/G009SXQB5LNH"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hyperlink" Target="http://ec.europa.eu/justice/data-protection/reform/files/regulation_oj_en.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30.png"/><Relationship Id="rId4" Type="http://schemas.openxmlformats.org/officeDocument/2006/relationships/hyperlink" Target="http://www.openclick.rs/index.php/en/register/data-protection-polic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essda.eu/Training/Training-Resources/Library/Data-Management-Expert-Guide/1.-Plan/European-diversity" TargetMode="External"/><Relationship Id="rId2" Type="http://schemas.openxmlformats.org/officeDocument/2006/relationships/hyperlink" Target="https://www.cessda.eu/Training/Training-Resources/Library/Data-Management-Expert-Guide/6.-Archive-Publish/Adapt-your-DMP-part-6" TargetMode="External"/><Relationship Id="rId1" Type="http://schemas.openxmlformats.org/officeDocument/2006/relationships/slideLayout" Target="../slideLayouts/slideLayout2.xml"/><Relationship Id="rId4" Type="http://schemas.openxmlformats.org/officeDocument/2006/relationships/hyperlink" Target="https://www.openaire.eu/rdm-handboo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openclick.rs/images/files/openclickdtm.pdf" TargetMode="External"/><Relationship Id="rId2" Type="http://schemas.openxmlformats.org/officeDocument/2006/relationships/hyperlink" Target="http://www.openclick.rs/index.php/en/project-openclick/data"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Zenodo" TargetMode="Externa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5.xml.rels><?xml version="1.0" encoding="UTF-8" standalone="yes"?>
<Relationships xmlns="http://schemas.openxmlformats.org/package/2006/relationships"><Relationship Id="rId8" Type="http://schemas.openxmlformats.org/officeDocument/2006/relationships/hyperlink" Target="https://www.re3data.org/" TargetMode="External"/><Relationship Id="rId3" Type="http://schemas.openxmlformats.org/officeDocument/2006/relationships/hyperlink" Target="https://www.nature.com/sdata/policies/repositories#life" TargetMode="External"/><Relationship Id="rId7" Type="http://schemas.openxmlformats.org/officeDocument/2006/relationships/hyperlink" Target="https://www.zenodo.org/" TargetMode="External"/><Relationship Id="rId2" Type="http://schemas.openxmlformats.org/officeDocument/2006/relationships/hyperlink" Target="https://www.openaire.eu/opendatapilot-repository-select-data-repository?highlight=WyJvcmRlciIsIm9mIiwib2YnIiwicHJlZmVyZW5jZSIsIm9yZGVyIG9mIiwib3JkZXIgb2YgcHJlZmVyZW5jZSIsIm9mIHByZWZlcmVuY2UiXQ==" TargetMode="External"/><Relationship Id="rId1" Type="http://schemas.openxmlformats.org/officeDocument/2006/relationships/slideLayout" Target="../slideLayouts/slideLayout2.xml"/><Relationship Id="rId6" Type="http://schemas.openxmlformats.org/officeDocument/2006/relationships/hyperlink" Target="https://en.wikipedia.org/wiki/Figshare" TargetMode="External"/><Relationship Id="rId5" Type="http://schemas.openxmlformats.org/officeDocument/2006/relationships/hyperlink" Target="https://datadryad.org/pages/faq#depositing-cost" TargetMode="External"/><Relationship Id="rId10" Type="http://schemas.openxmlformats.org/officeDocument/2006/relationships/image" Target="../media/image39.svg"/><Relationship Id="rId4" Type="http://schemas.openxmlformats.org/officeDocument/2006/relationships/hyperlink" Target="https://en.wikipedia.org/wiki/Dataverse" TargetMode="External"/><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creativecommons.org/licenses/by-nc-nd/3.0/"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opendefinition.org/" TargetMode="External"/><Relationship Id="rId5" Type="http://schemas.openxmlformats.org/officeDocument/2006/relationships/hyperlink" Target="http://inspiringbetterlife.blogspot.com/2011/12/learning-for-life-to-grow-and-conquer.html" TargetMode="Externa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s://arxiv.org/abs/1710.03675" TargetMode="External"/><Relationship Id="rId2" Type="http://schemas.openxmlformats.org/officeDocument/2006/relationships/hyperlink" Target="https://www.protocols.io/" TargetMode="Externa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hyperlink" Target="https://codeocean.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jasp-stats.org/" TargetMode="External"/><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5" Type="http://schemas.openxmlformats.org/officeDocument/2006/relationships/hyperlink" Target="http://openclick.rs/index.php/en/project-openclick/methodology" TargetMode="External"/><Relationship Id="rId4" Type="http://schemas.openxmlformats.org/officeDocument/2006/relationships/hyperlink" Target="https://www.jamovi.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Open_Source_Initiative_keyhole.sv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joss.theoj.org/" TargetMode="External"/><Relationship Id="rId2" Type="http://schemas.openxmlformats.org/officeDocument/2006/relationships/hyperlink" Target="http://openresearchsoftware.metajnl.com/" TargetMode="External"/><Relationship Id="rId1" Type="http://schemas.openxmlformats.org/officeDocument/2006/relationships/slideLayout" Target="../slideLayouts/slideLayout2.xml"/><Relationship Id="rId4" Type="http://schemas.openxmlformats.org/officeDocument/2006/relationships/hyperlink" Target="https://www.software.ac.uk/which-journals-should-i-publish-my-softwar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bout.gitlab.com/" TargetMode="External"/><Relationship Id="rId2" Type="http://schemas.openxmlformats.org/officeDocument/2006/relationships/hyperlink" Target="https://github.com/" TargetMode="External"/><Relationship Id="rId1" Type="http://schemas.openxmlformats.org/officeDocument/2006/relationships/slideLayout" Target="../slideLayouts/slideLayout2.xml"/><Relationship Id="rId5" Type="http://schemas.openxmlformats.org/officeDocument/2006/relationships/hyperlink" Target="https://zenodo.org/" TargetMode="External"/><Relationship Id="rId4" Type="http://schemas.openxmlformats.org/officeDocument/2006/relationships/hyperlink" Target="https://bitbucket.org/product?&amp;aceid=&amp;adposition=1t1&amp;adgroup=55499725396&amp;campaign=1407243005&amp;creative=301793672298&amp;device=c&amp;keyword=bit%20bucket&amp;matchtype=e&amp;network=g&amp;placement=&amp;ds_kids=p33208875776&amp;ds_e=GOOGLE&amp;ds_eid=700000001551985&amp;ds_e1=GOOGLE&amp;gclid=EAIaIQobChMI0-uOu-PI4QIVDcKyCh0SpAldEAAYASAAEgJuAvD_BwE&amp;gclsrc=aw.d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hoosealicense.com/licenses/#unlicense" TargetMode="External"/><Relationship Id="rId2" Type="http://schemas.openxmlformats.org/officeDocument/2006/relationships/hyperlink" Target="https://choosealicense.com/no-permission/" TargetMode="External"/><Relationship Id="rId1" Type="http://schemas.openxmlformats.org/officeDocument/2006/relationships/slideLayout" Target="../slideLayouts/slideLayout2.xml"/><Relationship Id="rId5" Type="http://schemas.openxmlformats.org/officeDocument/2006/relationships/hyperlink" Target="https://opensource.org/licenses" TargetMode="External"/><Relationship Id="rId4" Type="http://schemas.openxmlformats.org/officeDocument/2006/relationships/hyperlink" Target="https://choosealicense.com/"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choosealicense.com/no-permiss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hyperlink" Target="https://creativecommons.org/publicdomain/zero/1.0/deed.en" TargetMode="External"/><Relationship Id="rId5" Type="http://schemas.openxmlformats.org/officeDocument/2006/relationships/hyperlink" Target="http://www.plos.org/" TargetMode="Externa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48.sv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sustainingknowledgecommons.org/2018/02/06/doaj-apc-information-as-of-jan-31-2018/" TargetMode="External"/><Relationship Id="rId7" Type="http://schemas.openxmlformats.org/officeDocument/2006/relationships/image" Target="../media/image52.svg"/><Relationship Id="rId2" Type="http://schemas.openxmlformats.org/officeDocument/2006/relationships/hyperlink" Target="http://www.doaj.org/"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0.svg"/><Relationship Id="rId4" Type="http://schemas.openxmlformats.org/officeDocument/2006/relationships/image" Target="../media/image41.png"/><Relationship Id="rId9" Type="http://schemas.openxmlformats.org/officeDocument/2006/relationships/image" Target="../media/image54.svg"/></Relationships>
</file>

<file path=ppt/slides/_rels/slide5.xml.rels><?xml version="1.0" encoding="UTF-8" standalone="yes"?>
<Relationships xmlns="http://schemas.openxmlformats.org/package/2006/relationships"><Relationship Id="rId3" Type="http://schemas.openxmlformats.org/officeDocument/2006/relationships/hyperlink" Target="https://www.fosteropenscience.eu/taxonomy/term/7" TargetMode="External"/><Relationship Id="rId7" Type="http://schemas.openxmlformats.org/officeDocument/2006/relationships/hyperlink" Target="http://creativecommons.org/licenses/by-sa/3.0/"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jpeg"/><Relationship Id="rId5" Type="http://schemas.openxmlformats.org/officeDocument/2006/relationships/hyperlink" Target="https://ec.europa.eu/digital-single-market/en/open-science" TargetMode="External"/><Relationship Id="rId4" Type="http://schemas.openxmlformats.org/officeDocument/2006/relationships/hyperlink" Target="https://www.fosteropenscience.eu/taxonomy/term/10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hyperlink" Target="https://en.wikipedia.org/wiki/Jeffrey_Beall" TargetMode="External"/><Relationship Id="rId1" Type="http://schemas.openxmlformats.org/officeDocument/2006/relationships/slideLayout" Target="../slideLayouts/slideLayout2.xml"/><Relationship Id="rId4" Type="http://schemas.openxmlformats.org/officeDocument/2006/relationships/hyperlink" Target="http://www.ceon.rs/ops/12122.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56.sv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ellcomeopenresearch.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c.europa.eu/research/openscience/pdf/information_note_platform_public.pdf" TargetMode="External"/><Relationship Id="rId4" Type="http://schemas.openxmlformats.org/officeDocument/2006/relationships/hyperlink" Target="https://gatesopenresearch.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hyperlink" Target="http://roar.eprints.org/" TargetMode="External"/><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openclick.rs/index.php/en/project-openclick/published-papers" TargetMode="Externa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8.xml.rels><?xml version="1.0" encoding="UTF-8" standalone="yes"?>
<Relationships xmlns="http://schemas.openxmlformats.org/package/2006/relationships"><Relationship Id="rId3" Type="http://schemas.openxmlformats.org/officeDocument/2006/relationships/hyperlink" Target="http://www.sherpa.ac.uk/romeo/" TargetMode="External"/><Relationship Id="rId7" Type="http://schemas.openxmlformats.org/officeDocument/2006/relationships/image" Target="../media/image50.svg"/><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image" Target="../media/image46.png"/><Relationship Id="rId5" Type="http://schemas.openxmlformats.org/officeDocument/2006/relationships/image" Target="../media/image59.sv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hyperlink" Target="http://open.ieee.org/" TargetMode="External"/><Relationship Id="rId2" Type="http://schemas.openxmlformats.org/officeDocument/2006/relationships/hyperlink" Target="http://www.sherpa.ac.uk/rome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17/06/relationships/model3d" Target="../media/model3d1.glb"/><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hyperlink" Target="https://www.remix3d.com/details/G009SXQB5LNH"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creativecommons.org/licenses/by-nc-nd/2.0/uk/" TargetMode="External"/><Relationship Id="rId2" Type="http://schemas.openxmlformats.org/officeDocument/2006/relationships/hyperlink" Target="http://sherpa.mimas.ac.uk/romeo/index.php"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creativecommons.org/licenses/by-nc-nd/2.0/uk/" TargetMode="External"/><Relationship Id="rId2" Type="http://schemas.openxmlformats.org/officeDocument/2006/relationships/hyperlink" Target="http://sherpa.mimas.ac.uk/romeo/index.php"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ieeeauthorcenter.ieee.org/publish-with-ieee/author-education-resources/guidelines-and-policies/policy-posting-your-article/" TargetMode="External"/><Relationship Id="rId2" Type="http://schemas.openxmlformats.org/officeDocument/2006/relationships/hyperlink" Target="https://www.ieee.org/publications_standards/publications/rights/paperversionpolicy.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howcanishareit.com/" TargetMode="External"/><Relationship Id="rId2" Type="http://schemas.openxmlformats.org/officeDocument/2006/relationships/hyperlink" Target="http://www.sherpa.ac.uk/rome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67.svg"/></Relationships>
</file>

<file path=ppt/slides/_rels/slide66.xml.rels><?xml version="1.0" encoding="UTF-8" standalone="yes"?>
<Relationships xmlns="http://schemas.openxmlformats.org/package/2006/relationships"><Relationship Id="rId2" Type="http://schemas.openxmlformats.org/officeDocument/2006/relationships/hyperlink" Target="https://www.altmetric.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en.wikipedia.org/wiki/Copyright" TargetMode="External"/><Relationship Id="rId3" Type="http://schemas.openxmlformats.org/officeDocument/2006/relationships/hyperlink" Target="https://en.wikipedia.org/wiki/Intellectual_property" TargetMode="External"/><Relationship Id="rId7" Type="http://schemas.openxmlformats.org/officeDocument/2006/relationships/hyperlink" Target="https://en.wikipedia.org/wiki/Copyright_law_of_the_United_States#/media/File:Macaca_nigra_self-portrait_large.jpg" TargetMode="External"/><Relationship Id="rId2" Type="http://schemas.openxmlformats.org/officeDocument/2006/relationships/slideLayout" Target="../slideLayouts/slideLayout4.xml"/><Relationship Id="rId1" Type="http://schemas.openxmlformats.org/officeDocument/2006/relationships/themeOverride" Target="../theme/themeOverride40.xml"/><Relationship Id="rId6" Type="http://schemas.openxmlformats.org/officeDocument/2006/relationships/image" Target="../media/image51.jpeg"/><Relationship Id="rId5" Type="http://schemas.openxmlformats.org/officeDocument/2006/relationships/hyperlink" Target="https://en.wikipedia.org/wiki/Monkey_selfie" TargetMode="External"/><Relationship Id="rId4" Type="http://schemas.openxmlformats.org/officeDocument/2006/relationships/hyperlink" Target="https://en.wikipedia.org/wiki/Natural_and_legal_rights" TargetMode="External"/><Relationship Id="rId9" Type="http://schemas.openxmlformats.org/officeDocument/2006/relationships/hyperlink" Target="https://en.wikipedia.org/w/index.php?title=Wikipedia:CC_BY-SA&amp;redirect=no"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en.wikipedia.org/wiki/List_of_free_content_licenses" TargetMode="External"/><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hyperlink" Target="https://en.wikipedia.org/wiki/Category:Copyright_law_by_count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hyperlink" Target="https://creativecommons.org/licenses/by-sa/3.0/" TargetMode="External"/><Relationship Id="rId4" Type="http://schemas.openxmlformats.org/officeDocument/2006/relationships/hyperlink" Target="http://kenthinksaloud.wordpress.com/2012/08/18/science-experiments-kids-and-research-publications/"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image" Target="../media/image52.png"/><Relationship Id="rId5" Type="http://schemas.openxmlformats.org/officeDocument/2006/relationships/hyperlink" Target="https://creativecommons.org/share-your-work/public-domain/" TargetMode="External"/><Relationship Id="rId4" Type="http://schemas.openxmlformats.org/officeDocument/2006/relationships/hyperlink" Target="https://creativecommons.org/share-your-work/licensing-types-example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creativecommons.org/share-your-work/licensing-types-examples/"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creativecommons.org/share-your-work/licensing-types-examples/" TargetMode="External"/><Relationship Id="rId1" Type="http://schemas.openxmlformats.org/officeDocument/2006/relationships/slideLayout" Target="../slideLayouts/slideLayout2.xml"/><Relationship Id="rId6" Type="http://schemas.openxmlformats.org/officeDocument/2006/relationships/hyperlink" Target="https://www.youtube.com/watch?v=mAk9H1N8beU"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creativecommons.org/share-your-work/licensing-types-examples/#by-sa" TargetMode="External"/><Relationship Id="rId7" Type="http://schemas.openxmlformats.org/officeDocument/2006/relationships/hyperlink" Target="https://creativecommons.org/share-your-work/licensing-types-examples/#by-nc-nd" TargetMode="External"/><Relationship Id="rId2" Type="http://schemas.openxmlformats.org/officeDocument/2006/relationships/hyperlink" Target="https://creativecommons.org/share-your-work/licensing-types-examples/#by" TargetMode="External"/><Relationship Id="rId1" Type="http://schemas.openxmlformats.org/officeDocument/2006/relationships/slideLayout" Target="../slideLayouts/slideLayout4.xml"/><Relationship Id="rId6" Type="http://schemas.openxmlformats.org/officeDocument/2006/relationships/hyperlink" Target="https://creativecommons.org/share-your-work/licensing-types-examples/#by-nc-sa" TargetMode="External"/><Relationship Id="rId5" Type="http://schemas.openxmlformats.org/officeDocument/2006/relationships/hyperlink" Target="https://creativecommons.org/share-your-work/licensing-types-examples/#by-nc" TargetMode="External"/><Relationship Id="rId10" Type="http://schemas.openxmlformats.org/officeDocument/2006/relationships/hyperlink" Target="https://creativecommons.org/licenses/by/4.0/" TargetMode="External"/><Relationship Id="rId4" Type="http://schemas.openxmlformats.org/officeDocument/2006/relationships/hyperlink" Target="https://creativecommons.org/share-your-work/licensing-types-examples/#by-nd" TargetMode="External"/><Relationship Id="rId9" Type="http://schemas.openxmlformats.org/officeDocument/2006/relationships/hyperlink" Target="https://creativecommons.org/share-your-work/licensing-types-example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hyperlink" Target="https://creativecommons.org/publicdomain/zero/1.0/deed.e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creativecommons.org/choose/" TargetMode="External"/><Relationship Id="rId1" Type="http://schemas.openxmlformats.org/officeDocument/2006/relationships/slideLayout" Target="../slideLayouts/slideLayout2.xml"/><Relationship Id="rId4" Type="http://schemas.openxmlformats.org/officeDocument/2006/relationships/hyperlink" Target="https://creativecommons.org/share-your-work/licensing-considerations/"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creativecommons.org/choose/results-one?license_code=by&amp;amp;jurisdiction=&amp;amp;version=4.0&amp;amp;lang=en"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creativecommons.org/licenses/by/4.0/"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wikihow.com/Attribute-a-Creative-Commons-Licensed-Work" TargetMode="Externa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79.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75.xml"/><Relationship Id="rId1" Type="http://schemas.openxmlformats.org/officeDocument/2006/relationships/slideLayout" Target="../slideLayouts/slideLayout2.xml"/><Relationship Id="rId5" Type="http://schemas.openxmlformats.org/officeDocument/2006/relationships/hyperlink" Target="https://www.wikihow.com/Sample/General-Creative-Commons-Attribution" TargetMode="External"/><Relationship Id="rId4" Type="http://schemas.openxmlformats.org/officeDocument/2006/relationships/hyperlink" Target="https://www.wikihow.com/Attribute-a-Creative-Commons-Licensed-Work"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s://creativecommons.org/licenses/by/4.0/" TargetMode="External"/><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www.wikihow.com/Attribute-a-Creative-Commons-Licensed-Work"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wikihow.com/Attribute-a-Creative-Commons-Licensed-Work" TargetMode="External"/><Relationship Id="rId2" Type="http://schemas.openxmlformats.org/officeDocument/2006/relationships/hyperlink" Target="https://www.wikihow.com/Sample/Creative-Commons-Attribution-for-Modified-Material"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s://choosealicense.co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openclick.rs/index.php/en/resources/licensing" TargetMode="External"/><Relationship Id="rId2" Type="http://schemas.openxmlformats.org/officeDocument/2006/relationships/hyperlink" Target="http://www.apache.org/licenses/LICENSE-2.0"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79.svg"/><Relationship Id="rId4" Type="http://schemas.openxmlformats.org/officeDocument/2006/relationships/image" Target="../media/image60.png"/></Relationships>
</file>

<file path=ppt/slides/_rels/slide8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83.svg"/><Relationship Id="rId4" Type="http://schemas.openxmlformats.org/officeDocument/2006/relationships/image" Target="../media/image62.png"/><Relationship Id="rId9" Type="http://schemas.openxmlformats.org/officeDocument/2006/relationships/image" Target="../media/image87.svg"/></Relationships>
</file>

<file path=ppt/slides/_rels/slide8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hemeOverride" Target="../theme/themeOverride46.xml"/><Relationship Id="rId6" Type="http://schemas.openxmlformats.org/officeDocument/2006/relationships/image" Target="../media/image91.svg"/><Relationship Id="rId5" Type="http://schemas.openxmlformats.org/officeDocument/2006/relationships/image" Target="../media/image66.png"/><Relationship Id="rId4" Type="http://schemas.openxmlformats.org/officeDocument/2006/relationships/image" Target="../media/image89.svg"/></Relationships>
</file>

<file path=ppt/slides/_rels/slide8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3.svg"/><Relationship Id="rId3" Type="http://schemas.openxmlformats.org/officeDocument/2006/relationships/hyperlink" Target="https://www.hewlett.org/strategy/open-educational-resources/" TargetMode="External"/><Relationship Id="rId7" Type="http://schemas.openxmlformats.org/officeDocument/2006/relationships/image" Target="../media/image97.svg"/><Relationship Id="rId12" Type="http://schemas.openxmlformats.org/officeDocument/2006/relationships/image" Target="../media/image72.png"/><Relationship Id="rId17" Type="http://schemas.openxmlformats.org/officeDocument/2006/relationships/image" Target="../media/image107.svg"/><Relationship Id="rId2" Type="http://schemas.openxmlformats.org/officeDocument/2006/relationships/slideLayout" Target="../slideLayouts/slideLayout2.xml"/><Relationship Id="rId16" Type="http://schemas.openxmlformats.org/officeDocument/2006/relationships/image" Target="../media/image74.png"/><Relationship Id="rId1" Type="http://schemas.openxmlformats.org/officeDocument/2006/relationships/themeOverride" Target="../theme/themeOverride47.xml"/><Relationship Id="rId6" Type="http://schemas.openxmlformats.org/officeDocument/2006/relationships/image" Target="../media/image69.png"/><Relationship Id="rId11" Type="http://schemas.openxmlformats.org/officeDocument/2006/relationships/image" Target="../media/image101.svg"/><Relationship Id="rId5" Type="http://schemas.openxmlformats.org/officeDocument/2006/relationships/image" Target="../media/image95.svg"/><Relationship Id="rId15" Type="http://schemas.openxmlformats.org/officeDocument/2006/relationships/image" Target="../media/image105.sv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99.svg"/><Relationship Id="rId14" Type="http://schemas.openxmlformats.org/officeDocument/2006/relationships/image" Target="../media/image73.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89.xml.rels><?xml version="1.0" encoding="UTF-8" standalone="yes"?>
<Relationships xmlns="http://schemas.openxmlformats.org/package/2006/relationships"><Relationship Id="rId3" Type="http://schemas.openxmlformats.org/officeDocument/2006/relationships/hyperlink" Target="http://www.oeconsortium.org/" TargetMode="External"/><Relationship Id="rId2" Type="http://schemas.openxmlformats.org/officeDocument/2006/relationships/hyperlink" Target="https://ocw.mit.edu/index.htm" TargetMode="External"/><Relationship Id="rId1" Type="http://schemas.openxmlformats.org/officeDocument/2006/relationships/slideLayout" Target="../slideLayouts/slideLayout2.xml"/><Relationship Id="rId5" Type="http://schemas.openxmlformats.org/officeDocument/2006/relationships/hyperlink" Target="https://www.oercommons.org/" TargetMode="External"/><Relationship Id="rId4" Type="http://schemas.openxmlformats.org/officeDocument/2006/relationships/hyperlink" Target="https://search.creativecommons.org/"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4.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hemeOverride" Target="../theme/themeOverride49.xml"/><Relationship Id="rId6" Type="http://schemas.openxmlformats.org/officeDocument/2006/relationships/image" Target="../media/image101.svg"/><Relationship Id="rId5" Type="http://schemas.openxmlformats.org/officeDocument/2006/relationships/image" Target="../media/image71.png"/><Relationship Id="rId4" Type="http://schemas.openxmlformats.org/officeDocument/2006/relationships/image" Target="../media/image109.sv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92.xml.rels><?xml version="1.0" encoding="UTF-8" standalone="yes"?>
<Relationships xmlns="http://schemas.openxmlformats.org/package/2006/relationships"><Relationship Id="rId3" Type="http://schemas.openxmlformats.org/officeDocument/2006/relationships/hyperlink" Target="https://en.wikipedia.org/wiki/European_Union" TargetMode="External"/><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s://www.openaire.eu/" TargetMode="External"/><Relationship Id="rId3" Type="http://schemas.openxmlformats.org/officeDocument/2006/relationships/hyperlink" Target="http://ec.europa.eu/digital-single-market/en/digitising-european-industry" TargetMode="External"/><Relationship Id="rId7" Type="http://schemas.openxmlformats.org/officeDocument/2006/relationships/hyperlink" Target="https://www.openaire.eu/open-science-europe-overview" TargetMode="External"/><Relationship Id="rId2" Type="http://schemas.openxmlformats.org/officeDocument/2006/relationships/hyperlink" Target="https://ec.europa.eu/research/openscience/index.cfm?pg=open-science-cloud" TargetMode="External"/><Relationship Id="rId1" Type="http://schemas.openxmlformats.org/officeDocument/2006/relationships/slideLayout" Target="../slideLayouts/slideLayout2.xml"/><Relationship Id="rId6" Type="http://schemas.openxmlformats.org/officeDocument/2006/relationships/hyperlink" Target="https://ec.europa.eu/digital-single-market/en/high-performance-computing" TargetMode="External"/><Relationship Id="rId5" Type="http://schemas.openxmlformats.org/officeDocument/2006/relationships/hyperlink" Target="https://ec.europa.eu/digital-single-market/en/glossary" TargetMode="External"/><Relationship Id="rId4" Type="http://schemas.openxmlformats.org/officeDocument/2006/relationships/hyperlink" Target="https://ec.europa.eu/digital-single-market/en/european-open-science-cloud" TargetMode="External"/><Relationship Id="rId9" Type="http://schemas.openxmlformats.org/officeDocument/2006/relationships/hyperlink" Target="https://creativecommons.org/licenses/by/4.0/"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coalition-s.org/why-plan-s/" TargetMode="External"/><Relationship Id="rId2" Type="http://schemas.openxmlformats.org/officeDocument/2006/relationships/hyperlink" Target="https://www.coalition-s.org/" TargetMode="External"/><Relationship Id="rId1" Type="http://schemas.openxmlformats.org/officeDocument/2006/relationships/slideLayout" Target="../slideLayouts/slideLayout2.xml"/><Relationship Id="rId4" Type="http://schemas.openxmlformats.org/officeDocument/2006/relationships/hyperlink" Target="https://www.coalition-s.org/principles-and-implementation/"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creativecommons.org/licenses/by-sa/2.5/deed.en" TargetMode="External"/><Relationship Id="rId3" Type="http://schemas.openxmlformats.org/officeDocument/2006/relationships/image" Target="../media/image77.png"/><Relationship Id="rId7" Type="http://schemas.openxmlformats.org/officeDocument/2006/relationships/hyperlink" Target="https://creativecommons.org/licenses/by-sa/3.0/deed.en" TargetMode="Externa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hyperlink" Target="https://creativecommons.org/licenses/by-sa/4.0/" TargetMode="External"/><Relationship Id="rId5" Type="http://schemas.openxmlformats.org/officeDocument/2006/relationships/hyperlink" Target="https://en.wikipedia.org/wiki/en:Creative_Commons" TargetMode="External"/><Relationship Id="rId10" Type="http://schemas.openxmlformats.org/officeDocument/2006/relationships/hyperlink" Target="https://creativecommons.org/licenses/by-sa/1.0/deed.en" TargetMode="External"/><Relationship Id="rId4" Type="http://schemas.openxmlformats.org/officeDocument/2006/relationships/hyperlink" Target="http://commons.wikimedia.org/wiki/file:megaphone.svg" TargetMode="External"/><Relationship Id="rId9" Type="http://schemas.openxmlformats.org/officeDocument/2006/relationships/hyperlink" Target="https://creativecommons.org/licenses/by-sa/2.0/deed.en"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jpeg"/><Relationship Id="rId7" Type="http://schemas.openxmlformats.org/officeDocument/2006/relationships/hyperlink" Target="https://creativecommons.org/licenses/by-nc-sa/3.0/" TargetMode="External"/><Relationship Id="rId2" Type="http://schemas.openxmlformats.org/officeDocument/2006/relationships/slideLayout" Target="../slideLayouts/slideLayout2.xml"/><Relationship Id="rId1" Type="http://schemas.openxmlformats.org/officeDocument/2006/relationships/themeOverride" Target="../theme/themeOverride52.xml"/><Relationship Id="rId6" Type="http://schemas.openxmlformats.org/officeDocument/2006/relationships/image" Target="../media/image114.svg"/><Relationship Id="rId5" Type="http://schemas.openxmlformats.org/officeDocument/2006/relationships/image" Target="../media/image79.png"/><Relationship Id="rId10" Type="http://schemas.openxmlformats.org/officeDocument/2006/relationships/image" Target="../media/image3.svg"/><Relationship Id="rId4" Type="http://schemas.openxmlformats.org/officeDocument/2006/relationships/hyperlink" Target="https://2012books.lardbucket.org/books/a-primer-on-communication-studies/s12-public-speaking-in-various-con.html" TargetMode="External"/><Relationship Id="rId9"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9"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B127CC-F891-4B13-A7CA-47CEBCE3186F}"/>
              </a:ext>
            </a:extLst>
          </p:cNvPr>
          <p:cNvSpPr>
            <a:spLocks noGrp="1"/>
          </p:cNvSpPr>
          <p:nvPr>
            <p:ph type="ctrTitle"/>
          </p:nvPr>
        </p:nvSpPr>
        <p:spPr>
          <a:xfrm>
            <a:off x="1524000" y="3011117"/>
            <a:ext cx="6618051" cy="1355750"/>
          </a:xfrm>
        </p:spPr>
        <p:txBody>
          <a:bodyPr>
            <a:normAutofit/>
          </a:bodyPr>
          <a:lstStyle/>
          <a:p>
            <a:pPr algn="l"/>
            <a:r>
              <a:rPr lang="en-US" sz="5400" b="1" dirty="0"/>
              <a:t>Open Science and IPR </a:t>
            </a:r>
            <a:endParaRPr lang="en-US" sz="5400" dirty="0"/>
          </a:p>
        </p:txBody>
      </p:sp>
      <p:sp>
        <p:nvSpPr>
          <p:cNvPr id="3" name="Subtitle 2">
            <a:extLst>
              <a:ext uri="{FF2B5EF4-FFF2-40B4-BE49-F238E27FC236}">
                <a16:creationId xmlns:a16="http://schemas.microsoft.com/office/drawing/2014/main" id="{6904319F-627B-4CEE-8859-0324C97C93FA}"/>
              </a:ext>
            </a:extLst>
          </p:cNvPr>
          <p:cNvSpPr>
            <a:spLocks noGrp="1"/>
          </p:cNvSpPr>
          <p:nvPr>
            <p:ph type="subTitle" idx="1"/>
          </p:nvPr>
        </p:nvSpPr>
        <p:spPr>
          <a:xfrm>
            <a:off x="1524000" y="4373823"/>
            <a:ext cx="6839494" cy="911117"/>
          </a:xfrm>
        </p:spPr>
        <p:txBody>
          <a:bodyPr>
            <a:normAutofit/>
          </a:bodyPr>
          <a:lstStyle/>
          <a:p>
            <a:pPr algn="l"/>
            <a:r>
              <a:rPr lang="en-US" sz="1900" b="1" i="1" dirty="0"/>
              <a:t>Network-Wide Training of ESCs and ECPs for Capacity Building</a:t>
            </a:r>
          </a:p>
          <a:p>
            <a:pPr algn="l"/>
            <a:r>
              <a:rPr lang="en-US" sz="1900" b="1" i="1" dirty="0"/>
              <a:t>7 November 2019, Hotel </a:t>
            </a:r>
            <a:r>
              <a:rPr lang="en-US" sz="1900" b="1" i="1" dirty="0" err="1"/>
              <a:t>Rila</a:t>
            </a:r>
            <a:r>
              <a:rPr lang="en-US" sz="1900" b="1" i="1" dirty="0"/>
              <a:t>, Borovets, Bulgaria</a:t>
            </a:r>
          </a:p>
        </p:txBody>
      </p:sp>
      <p:sp>
        <p:nvSpPr>
          <p:cNvPr id="21"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descr="Unlock">
            <a:extLst>
              <a:ext uri="{FF2B5EF4-FFF2-40B4-BE49-F238E27FC236}">
                <a16:creationId xmlns:a16="http://schemas.microsoft.com/office/drawing/2014/main" id="{F86551D3-5D30-4EDE-8F0F-A86C729A55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74464" y="2154043"/>
            <a:ext cx="1187071" cy="1187071"/>
          </a:xfrm>
          <a:prstGeom prst="rect">
            <a:avLst/>
          </a:prstGeom>
        </p:spPr>
      </p:pic>
      <p:pic>
        <p:nvPicPr>
          <p:cNvPr id="11" name="Graphic 10" descr="Scientist">
            <a:extLst>
              <a:ext uri="{FF2B5EF4-FFF2-40B4-BE49-F238E27FC236}">
                <a16:creationId xmlns:a16="http://schemas.microsoft.com/office/drawing/2014/main" id="{8573A9CF-5B8E-4903-8356-D0841E2A38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83498" y="2607031"/>
            <a:ext cx="2388607" cy="2388607"/>
          </a:xfrm>
          <a:prstGeom prst="rect">
            <a:avLst/>
          </a:prstGeom>
        </p:spPr>
      </p:pic>
      <p:pic>
        <p:nvPicPr>
          <p:cNvPr id="12" name="Picture 11">
            <a:extLst>
              <a:ext uri="{FF2B5EF4-FFF2-40B4-BE49-F238E27FC236}">
                <a16:creationId xmlns:a16="http://schemas.microsoft.com/office/drawing/2014/main" id="{1854DF8B-CAF6-4BD5-9C05-4C77D660B2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3494" y="370526"/>
            <a:ext cx="1612900" cy="797018"/>
          </a:xfrm>
          <a:prstGeom prst="rect">
            <a:avLst/>
          </a:prstGeom>
        </p:spPr>
      </p:pic>
      <p:pic>
        <p:nvPicPr>
          <p:cNvPr id="13" name="Picture 12">
            <a:extLst>
              <a:ext uri="{FF2B5EF4-FFF2-40B4-BE49-F238E27FC236}">
                <a16:creationId xmlns:a16="http://schemas.microsoft.com/office/drawing/2014/main" id="{B29FABB5-BA11-44F7-B975-31E12B099E5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293675" y="175500"/>
            <a:ext cx="1744713" cy="1187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0D46F0-BF0D-44A8-B0A9-5314DE350C8B}"/>
              </a:ext>
            </a:extLst>
          </p:cNvPr>
          <p:cNvSpPr txBox="1"/>
          <p:nvPr/>
        </p:nvSpPr>
        <p:spPr>
          <a:xfrm>
            <a:off x="7030453" y="5825240"/>
            <a:ext cx="500793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Nikola </a:t>
            </a:r>
            <a:r>
              <a:rPr kumimoji="0" lang="en-US" sz="1800" b="0" i="0" u="none" strike="noStrike" kern="1200" cap="none" spc="0" normalizeH="0" baseline="0" noProof="0" dirty="0" err="1">
                <a:ln>
                  <a:noFill/>
                </a:ln>
                <a:solidFill>
                  <a:prstClr val="white">
                    <a:lumMod val="85000"/>
                  </a:prstClr>
                </a:solidFill>
                <a:effectLst/>
                <a:uLnTx/>
                <a:uFillTx/>
                <a:latin typeface="Calibri" panose="020F0502020204030204"/>
                <a:ea typeface="+mn-ea"/>
                <a:cs typeface="+mn-cs"/>
              </a:rPr>
              <a:t>Korunovi</a:t>
            </a:r>
            <a:r>
              <a:rPr kumimoji="0" lang="sr-Latn-R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ć, Dragan Mišić,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Nikola Vitković &amp; Miroslav Trajanović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University of </a:t>
            </a:r>
            <a:r>
              <a:rPr kumimoji="0" lang="en-US" sz="1800" b="0" i="0" u="none" strike="noStrike" kern="1200" cap="none" spc="0" normalizeH="0" baseline="0" noProof="0" dirty="0" err="1">
                <a:ln>
                  <a:noFill/>
                </a:ln>
                <a:solidFill>
                  <a:prstClr val="white">
                    <a:lumMod val="85000"/>
                  </a:prstClr>
                </a:solidFill>
                <a:effectLst/>
                <a:uLnTx/>
                <a:uFillTx/>
                <a:latin typeface="Calibri" panose="020F0502020204030204"/>
                <a:ea typeface="+mn-ea"/>
                <a:cs typeface="+mn-cs"/>
              </a:rPr>
              <a:t>Niš</a:t>
            </a:r>
            <a:r>
              <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Faculty of Mechanical Engineering</a:t>
            </a:r>
          </a:p>
        </p:txBody>
      </p:sp>
    </p:spTree>
    <p:extLst>
      <p:ext uri="{BB962C8B-B14F-4D97-AF65-F5344CB8AC3E}">
        <p14:creationId xmlns:p14="http://schemas.microsoft.com/office/powerpoint/2010/main" val="539326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2FE8BB-E7CA-45B1-81B5-47262E7D201B}"/>
              </a:ext>
            </a:extLst>
          </p:cNvPr>
          <p:cNvSpPr/>
          <p:nvPr/>
        </p:nvSpPr>
        <p:spPr>
          <a:xfrm>
            <a:off x="2877566" y="5072743"/>
            <a:ext cx="6756291" cy="142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a:bodyPr>
          <a:lstStyle/>
          <a:p>
            <a:r>
              <a:rPr lang="en-US" b="1" dirty="0"/>
              <a:t>Why transparency?</a:t>
            </a:r>
          </a:p>
        </p:txBody>
      </p:sp>
      <p:sp>
        <p:nvSpPr>
          <p:cNvPr id="25" name="Inhaltsplatzhalter 2"/>
          <p:cNvSpPr>
            <a:spLocks noGrp="1"/>
          </p:cNvSpPr>
          <p:nvPr>
            <p:ph idx="1"/>
          </p:nvPr>
        </p:nvSpPr>
        <p:spPr>
          <a:xfrm>
            <a:off x="1981200" y="1519240"/>
            <a:ext cx="7661564" cy="4608512"/>
          </a:xfrm>
        </p:spPr>
        <p:txBody>
          <a:bodyPr>
            <a:normAutofit/>
          </a:bodyPr>
          <a:lstStyle/>
          <a:p>
            <a:pPr>
              <a:spcAft>
                <a:spcPts val="600"/>
              </a:spcAft>
              <a:buNone/>
            </a:pPr>
            <a:r>
              <a:rPr lang="en-US" b="1" dirty="0"/>
              <a:t>How can you know that it does not look like this?</a:t>
            </a:r>
          </a:p>
        </p:txBody>
      </p:sp>
      <p:grpSp>
        <p:nvGrpSpPr>
          <p:cNvPr id="3" name="Gruppieren 25"/>
          <p:cNvGrpSpPr/>
          <p:nvPr/>
        </p:nvGrpSpPr>
        <p:grpSpPr>
          <a:xfrm>
            <a:off x="1554922" y="2035490"/>
            <a:ext cx="7925455" cy="4224084"/>
            <a:chOff x="-180528" y="2361074"/>
            <a:chExt cx="7925455" cy="4224084"/>
          </a:xfrm>
        </p:grpSpPr>
        <p:graphicFrame>
          <p:nvGraphicFramePr>
            <p:cNvPr id="5" name="Diagramm 4"/>
            <p:cNvGraphicFramePr/>
            <p:nvPr/>
          </p:nvGraphicFramePr>
          <p:xfrm>
            <a:off x="1187624" y="238933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feld 6"/>
            <p:cNvSpPr txBox="1"/>
            <p:nvPr/>
          </p:nvSpPr>
          <p:spPr>
            <a:xfrm>
              <a:off x="5004048" y="2361074"/>
              <a:ext cx="2740879" cy="707886"/>
            </a:xfrm>
            <a:prstGeom prst="rect">
              <a:avLst/>
            </a:prstGeom>
            <a:noFill/>
          </p:spPr>
          <p:txBody>
            <a:bodyPr wrap="none" rtlCol="0">
              <a:spAutoFit/>
            </a:bodyPr>
            <a:lstStyle/>
            <a:p>
              <a:r>
                <a:rPr lang="en-US" sz="2000"/>
                <a:t>Formulate hypotheses &amp;</a:t>
              </a:r>
            </a:p>
            <a:p>
              <a:r>
                <a:rPr lang="en-US" sz="2000"/>
                <a:t>analysis plan</a:t>
              </a:r>
            </a:p>
          </p:txBody>
        </p:sp>
        <p:sp>
          <p:nvSpPr>
            <p:cNvPr id="8" name="Textfeld 7"/>
            <p:cNvSpPr txBox="1"/>
            <p:nvPr/>
          </p:nvSpPr>
          <p:spPr>
            <a:xfrm>
              <a:off x="5868144" y="4253026"/>
              <a:ext cx="1418273" cy="400110"/>
            </a:xfrm>
            <a:prstGeom prst="rect">
              <a:avLst/>
            </a:prstGeom>
            <a:noFill/>
          </p:spPr>
          <p:txBody>
            <a:bodyPr wrap="none" rtlCol="0">
              <a:spAutoFit/>
            </a:bodyPr>
            <a:lstStyle/>
            <a:p>
              <a:r>
                <a:rPr lang="en-US" sz="2000"/>
                <a:t>Collect data</a:t>
              </a:r>
            </a:p>
          </p:txBody>
        </p:sp>
        <p:sp>
          <p:nvSpPr>
            <p:cNvPr id="9" name="Textfeld 8"/>
            <p:cNvSpPr txBox="1"/>
            <p:nvPr/>
          </p:nvSpPr>
          <p:spPr>
            <a:xfrm>
              <a:off x="5004048" y="5877272"/>
              <a:ext cx="2574936" cy="707886"/>
            </a:xfrm>
            <a:prstGeom prst="rect">
              <a:avLst/>
            </a:prstGeom>
            <a:noFill/>
          </p:spPr>
          <p:txBody>
            <a:bodyPr wrap="none" rtlCol="0">
              <a:spAutoFit/>
            </a:bodyPr>
            <a:lstStyle/>
            <a:p>
              <a:r>
                <a:rPr lang="en-US" sz="2000"/>
                <a:t>Analyze data according</a:t>
              </a:r>
            </a:p>
            <a:p>
              <a:r>
                <a:rPr lang="en-US" sz="2000"/>
                <a:t>to analysis plan</a:t>
              </a:r>
            </a:p>
          </p:txBody>
        </p:sp>
        <p:sp>
          <p:nvSpPr>
            <p:cNvPr id="10" name="Textfeld 9"/>
            <p:cNvSpPr txBox="1"/>
            <p:nvPr/>
          </p:nvSpPr>
          <p:spPr>
            <a:xfrm>
              <a:off x="1547664" y="5733256"/>
              <a:ext cx="2067746" cy="707886"/>
            </a:xfrm>
            <a:prstGeom prst="rect">
              <a:avLst/>
            </a:prstGeom>
            <a:noFill/>
          </p:spPr>
          <p:txBody>
            <a:bodyPr wrap="none" rtlCol="0">
              <a:spAutoFit/>
            </a:bodyPr>
            <a:lstStyle/>
            <a:p>
              <a:r>
                <a:rPr lang="en-US" sz="2000" dirty="0"/>
                <a:t>Interpret &amp; report</a:t>
              </a:r>
            </a:p>
            <a:p>
              <a:pPr algn="r"/>
              <a:r>
                <a:rPr lang="en-US" sz="2000" dirty="0"/>
                <a:t>results</a:t>
              </a:r>
            </a:p>
          </p:txBody>
        </p:sp>
        <p:sp>
          <p:nvSpPr>
            <p:cNvPr id="11" name="Textfeld 10"/>
            <p:cNvSpPr txBox="1"/>
            <p:nvPr/>
          </p:nvSpPr>
          <p:spPr>
            <a:xfrm>
              <a:off x="1595912" y="2605360"/>
              <a:ext cx="1895968" cy="400110"/>
            </a:xfrm>
            <a:prstGeom prst="rect">
              <a:avLst/>
            </a:prstGeom>
            <a:noFill/>
          </p:spPr>
          <p:txBody>
            <a:bodyPr wrap="none" rtlCol="0">
              <a:spAutoFit/>
            </a:bodyPr>
            <a:lstStyle/>
            <a:p>
              <a:r>
                <a:rPr lang="en-US" sz="2000"/>
                <a:t>Replicate results</a:t>
              </a:r>
            </a:p>
          </p:txBody>
        </p:sp>
        <p:sp>
          <p:nvSpPr>
            <p:cNvPr id="15" name="Textfeld 14"/>
            <p:cNvSpPr txBox="1"/>
            <p:nvPr/>
          </p:nvSpPr>
          <p:spPr>
            <a:xfrm>
              <a:off x="-180528" y="4089266"/>
              <a:ext cx="2736304" cy="707886"/>
            </a:xfrm>
            <a:prstGeom prst="rect">
              <a:avLst/>
            </a:prstGeom>
            <a:noFill/>
          </p:spPr>
          <p:txBody>
            <a:bodyPr wrap="square" rtlCol="0">
              <a:spAutoFit/>
            </a:bodyPr>
            <a:lstStyle/>
            <a:p>
              <a:pPr algn="r"/>
              <a:r>
                <a:rPr lang="en-US" sz="2000"/>
                <a:t>Publish &amp; distribute research output</a:t>
              </a:r>
            </a:p>
          </p:txBody>
        </p:sp>
      </p:grpSp>
      <p:cxnSp>
        <p:nvCxnSpPr>
          <p:cNvPr id="14" name="Gerade Verbindung 13"/>
          <p:cNvCxnSpPr/>
          <p:nvPr/>
        </p:nvCxnSpPr>
        <p:spPr>
          <a:xfrm flipV="1">
            <a:off x="6816080" y="2455344"/>
            <a:ext cx="1224136" cy="216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6672064" y="6055744"/>
            <a:ext cx="1872208" cy="720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184232" y="5767712"/>
            <a:ext cx="10081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Gewinkelte Verbindung 34"/>
          <p:cNvCxnSpPr>
            <a:endCxn id="8" idx="1"/>
          </p:cNvCxnSpPr>
          <p:nvPr/>
        </p:nvCxnSpPr>
        <p:spPr>
          <a:xfrm rot="5400000" flipH="1" flipV="1">
            <a:off x="6641758" y="4517846"/>
            <a:ext cx="1352183" cy="57148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9" name="Textfeld 38"/>
          <p:cNvSpPr txBox="1"/>
          <p:nvPr/>
        </p:nvSpPr>
        <p:spPr>
          <a:xfrm>
            <a:off x="5227330" y="5362323"/>
            <a:ext cx="1322350" cy="369332"/>
          </a:xfrm>
          <a:prstGeom prst="rect">
            <a:avLst/>
          </a:prstGeom>
          <a:noFill/>
        </p:spPr>
        <p:txBody>
          <a:bodyPr wrap="none" rtlCol="0">
            <a:spAutoFit/>
          </a:bodyPr>
          <a:lstStyle/>
          <a:p>
            <a:r>
              <a:rPr lang="en-US" b="1" dirty="0">
                <a:solidFill>
                  <a:srgbClr val="FF0000"/>
                </a:solidFill>
              </a:rPr>
              <a:t>interesting*</a:t>
            </a:r>
          </a:p>
        </p:txBody>
      </p:sp>
      <p:sp>
        <p:nvSpPr>
          <p:cNvPr id="40" name="Textfeld 39"/>
          <p:cNvSpPr txBox="1"/>
          <p:nvPr/>
        </p:nvSpPr>
        <p:spPr>
          <a:xfrm>
            <a:off x="4347868" y="3843450"/>
            <a:ext cx="1800200" cy="707886"/>
          </a:xfrm>
          <a:prstGeom prst="rect">
            <a:avLst/>
          </a:prstGeom>
          <a:noFill/>
        </p:spPr>
        <p:txBody>
          <a:bodyPr wrap="square" rtlCol="0">
            <a:spAutoFit/>
          </a:bodyPr>
          <a:lstStyle/>
          <a:p>
            <a:r>
              <a:rPr lang="en-US" sz="2000" b="1" dirty="0">
                <a:solidFill>
                  <a:srgbClr val="FF0000"/>
                </a:solidFill>
              </a:rPr>
              <a:t>but only with those who pay </a:t>
            </a:r>
          </a:p>
        </p:txBody>
      </p:sp>
      <p:sp>
        <p:nvSpPr>
          <p:cNvPr id="41" name="Textfeld 40"/>
          <p:cNvSpPr txBox="1"/>
          <p:nvPr/>
        </p:nvSpPr>
        <p:spPr>
          <a:xfrm>
            <a:off x="173957" y="4853093"/>
            <a:ext cx="2692475" cy="923330"/>
          </a:xfrm>
          <a:prstGeom prst="rect">
            <a:avLst/>
          </a:prstGeom>
          <a:noFill/>
        </p:spPr>
        <p:txBody>
          <a:bodyPr wrap="square" rtlCol="0">
            <a:spAutoFit/>
          </a:bodyPr>
          <a:lstStyle/>
          <a:p>
            <a:r>
              <a:rPr lang="en-US" b="1" dirty="0">
                <a:solidFill>
                  <a:srgbClr val="FF0000"/>
                </a:solidFill>
              </a:rPr>
              <a:t>* p &lt; .05; that fit a theory; that are surprising / publishable…</a:t>
            </a:r>
          </a:p>
        </p:txBody>
      </p:sp>
      <p:cxnSp>
        <p:nvCxnSpPr>
          <p:cNvPr id="43" name="Gerade Verbindung 42"/>
          <p:cNvCxnSpPr/>
          <p:nvPr/>
        </p:nvCxnSpPr>
        <p:spPr>
          <a:xfrm flipV="1">
            <a:off x="3431704" y="2383336"/>
            <a:ext cx="1656184" cy="216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Textfeld 44"/>
          <p:cNvSpPr txBox="1"/>
          <p:nvPr/>
        </p:nvSpPr>
        <p:spPr>
          <a:xfrm>
            <a:off x="1237635" y="2063752"/>
            <a:ext cx="2448272" cy="707886"/>
          </a:xfrm>
          <a:prstGeom prst="rect">
            <a:avLst/>
          </a:prstGeom>
          <a:noFill/>
        </p:spPr>
        <p:txBody>
          <a:bodyPr wrap="square" rtlCol="0">
            <a:spAutoFit/>
          </a:bodyPr>
          <a:lstStyle/>
          <a:p>
            <a:r>
              <a:rPr lang="en-US" sz="2000" b="1" dirty="0">
                <a:solidFill>
                  <a:srgbClr val="FF0000"/>
                </a:solidFill>
              </a:rPr>
              <a:t>invent some shiny new hypotheses</a:t>
            </a:r>
          </a:p>
        </p:txBody>
      </p:sp>
      <p:sp>
        <p:nvSpPr>
          <p:cNvPr id="47" name="Textfeld 46"/>
          <p:cNvSpPr txBox="1"/>
          <p:nvPr/>
        </p:nvSpPr>
        <p:spPr>
          <a:xfrm>
            <a:off x="8904312" y="3958220"/>
            <a:ext cx="1035476" cy="369332"/>
          </a:xfrm>
          <a:prstGeom prst="rect">
            <a:avLst/>
          </a:prstGeom>
          <a:noFill/>
        </p:spPr>
        <p:txBody>
          <a:bodyPr wrap="none" rtlCol="0">
            <a:spAutoFit/>
          </a:bodyPr>
          <a:lstStyle/>
          <a:p>
            <a:r>
              <a:rPr lang="en-US" b="1">
                <a:solidFill>
                  <a:srgbClr val="FF0000"/>
                </a:solidFill>
              </a:rPr>
              <a:t>or fake it</a:t>
            </a:r>
          </a:p>
        </p:txBody>
      </p:sp>
      <p:sp>
        <p:nvSpPr>
          <p:cNvPr id="22" name="Textfeld 21"/>
          <p:cNvSpPr txBox="1"/>
          <p:nvPr/>
        </p:nvSpPr>
        <p:spPr>
          <a:xfrm>
            <a:off x="8548415" y="5890242"/>
            <a:ext cx="822661" cy="369332"/>
          </a:xfrm>
          <a:prstGeom prst="rect">
            <a:avLst/>
          </a:prstGeom>
          <a:noFill/>
        </p:spPr>
        <p:txBody>
          <a:bodyPr wrap="none" rtlCol="0">
            <a:spAutoFit/>
          </a:bodyPr>
          <a:lstStyle/>
          <a:p>
            <a:r>
              <a:rPr lang="en-US" b="1">
                <a:solidFill>
                  <a:srgbClr val="FF0000"/>
                </a:solidFill>
              </a:rPr>
              <a:t>p-hack</a:t>
            </a:r>
          </a:p>
        </p:txBody>
      </p:sp>
      <p:sp>
        <p:nvSpPr>
          <p:cNvPr id="23" name="Rectangle 22">
            <a:extLst>
              <a:ext uri="{FF2B5EF4-FFF2-40B4-BE49-F238E27FC236}">
                <a16:creationId xmlns:a16="http://schemas.microsoft.com/office/drawing/2014/main" id="{5328DB12-679F-46FC-8350-55A002B2C9EA}"/>
              </a:ext>
            </a:extLst>
          </p:cNvPr>
          <p:cNvSpPr/>
          <p:nvPr/>
        </p:nvSpPr>
        <p:spPr>
          <a:xfrm>
            <a:off x="9134487" y="173815"/>
            <a:ext cx="2873544" cy="276999"/>
          </a:xfrm>
          <a:prstGeom prst="rect">
            <a:avLst/>
          </a:prstGeom>
        </p:spPr>
        <p:txBody>
          <a:bodyPr wrap="none">
            <a:spAutoFit/>
          </a:bodyPr>
          <a:lstStyle/>
          <a:p>
            <a:r>
              <a:rPr lang="en-US" sz="1200" dirty="0">
                <a:solidFill>
                  <a:schemeClr val="tx1">
                    <a:lumMod val="50000"/>
                    <a:lumOff val="50000"/>
                  </a:schemeClr>
                </a:solidFill>
              </a:rPr>
              <a:t>OSC LMU </a:t>
            </a:r>
            <a:r>
              <a:rPr lang="sr-Latn-RS" sz="1200" dirty="0">
                <a:solidFill>
                  <a:schemeClr val="tx1">
                    <a:lumMod val="50000"/>
                    <a:lumOff val="50000"/>
                  </a:schemeClr>
                </a:solidFill>
              </a:rPr>
              <a:t>- </a:t>
            </a:r>
            <a:r>
              <a:rPr lang="en-US" sz="1200" dirty="0">
                <a:solidFill>
                  <a:schemeClr val="tx1">
                    <a:lumMod val="50000"/>
                    <a:lumOff val="50000"/>
                  </a:schemeClr>
                </a:solidFill>
              </a:rPr>
              <a:t>Open science center</a:t>
            </a:r>
            <a:r>
              <a:rPr lang="sr-Latn-RS" sz="1200" dirty="0">
                <a:solidFill>
                  <a:schemeClr val="tx1">
                    <a:lumMod val="50000"/>
                    <a:lumOff val="50000"/>
                  </a:schemeClr>
                </a:solidFill>
              </a:rPr>
              <a:t> / </a:t>
            </a:r>
            <a:r>
              <a:rPr lang="en-US" sz="1200" dirty="0">
                <a:solidFill>
                  <a:schemeClr val="tx1">
                    <a:lumMod val="50000"/>
                    <a:lumOff val="50000"/>
                  </a:schemeClr>
                </a:solidFill>
                <a:hlinkClick r:id="rId9">
                  <a:extLst>
                    <a:ext uri="{A12FA001-AC4F-418D-AE19-62706E023703}">
                      <ahyp:hlinkClr xmlns:ahyp="http://schemas.microsoft.com/office/drawing/2018/hyperlinkcolor" xmlns="" val="tx"/>
                    </a:ext>
                  </a:extLst>
                </a:hlinkClick>
              </a:rPr>
              <a:t>CC BY 4.0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451947251"/>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E818-9508-4C13-8F5D-225A9C734D94}"/>
              </a:ext>
            </a:extLst>
          </p:cNvPr>
          <p:cNvSpPr>
            <a:spLocks noGrp="1"/>
          </p:cNvSpPr>
          <p:nvPr>
            <p:ph type="title"/>
          </p:nvPr>
        </p:nvSpPr>
        <p:spPr/>
        <p:txBody>
          <a:bodyPr/>
          <a:lstStyle/>
          <a:p>
            <a:r>
              <a:rPr lang="en-US" b="1" dirty="0"/>
              <a:t>Training contents on OS policy</a:t>
            </a:r>
          </a:p>
        </p:txBody>
      </p:sp>
      <p:sp>
        <p:nvSpPr>
          <p:cNvPr id="3" name="Content Placeholder 2">
            <a:extLst>
              <a:ext uri="{FF2B5EF4-FFF2-40B4-BE49-F238E27FC236}">
                <a16:creationId xmlns:a16="http://schemas.microsoft.com/office/drawing/2014/main" id="{E6605750-7554-48F8-BA22-0D9B4F5127BF}"/>
              </a:ext>
            </a:extLst>
          </p:cNvPr>
          <p:cNvSpPr>
            <a:spLocks noGrp="1"/>
          </p:cNvSpPr>
          <p:nvPr>
            <p:ph idx="1"/>
          </p:nvPr>
        </p:nvSpPr>
        <p:spPr>
          <a:xfrm>
            <a:off x="838200" y="1690688"/>
            <a:ext cx="10515600" cy="4154941"/>
          </a:xfrm>
        </p:spPr>
        <p:txBody>
          <a:bodyPr>
            <a:normAutofit/>
          </a:bodyPr>
          <a:lstStyle/>
          <a:p>
            <a:r>
              <a:rPr lang="en-US" b="1" dirty="0"/>
              <a:t>Review all the policies that affect your training audience:</a:t>
            </a:r>
            <a:endParaRPr lang="en-US" dirty="0"/>
          </a:p>
          <a:p>
            <a:pPr marL="914389" lvl="1" indent="-457200">
              <a:buFont typeface="+mj-lt"/>
              <a:buAutoNum type="arabicPeriod"/>
            </a:pPr>
            <a:r>
              <a:rPr lang="en-US" dirty="0"/>
              <a:t>All the </a:t>
            </a:r>
            <a:r>
              <a:rPr lang="en-US" b="1" dirty="0"/>
              <a:t>institutional policies</a:t>
            </a:r>
            <a:r>
              <a:rPr lang="en-US" dirty="0"/>
              <a:t>; copyright, IPR, open access, research data...</a:t>
            </a:r>
          </a:p>
          <a:p>
            <a:pPr marL="914389" lvl="1" indent="-457200">
              <a:buFont typeface="+mj-lt"/>
              <a:buAutoNum type="arabicPeriod"/>
            </a:pPr>
            <a:r>
              <a:rPr lang="en-US" dirty="0"/>
              <a:t>Any</a:t>
            </a:r>
            <a:r>
              <a:rPr lang="en-US" b="1" dirty="0"/>
              <a:t> national policy or law </a:t>
            </a:r>
            <a:r>
              <a:rPr lang="en-US" dirty="0"/>
              <a:t>that can affect researchers performing OS</a:t>
            </a:r>
          </a:p>
          <a:p>
            <a:pPr marL="1371577" lvl="2" indent="-457200">
              <a:buFont typeface="+mj-lt"/>
              <a:buAutoNum type="alphaLcParenR"/>
            </a:pPr>
            <a:r>
              <a:rPr lang="en-US" dirty="0"/>
              <a:t>laws with open access provisions or decrees affecting PhD dissertations,</a:t>
            </a:r>
          </a:p>
          <a:p>
            <a:pPr marL="1371577" lvl="2" indent="-457200">
              <a:buFont typeface="+mj-lt"/>
              <a:buAutoNum type="alphaLcParenR"/>
            </a:pPr>
            <a:r>
              <a:rPr lang="en-US" dirty="0"/>
              <a:t>call for projects,</a:t>
            </a:r>
          </a:p>
          <a:p>
            <a:pPr marL="1371577" lvl="2" indent="-457200">
              <a:buFont typeface="+mj-lt"/>
              <a:buAutoNum type="alphaLcParenR"/>
            </a:pPr>
            <a:r>
              <a:rPr lang="en-US" dirty="0"/>
              <a:t>national open access policies in Europe available at </a:t>
            </a:r>
            <a:r>
              <a:rPr lang="en-US" u="sng" dirty="0" err="1">
                <a:hlinkClick r:id="rId2"/>
              </a:rPr>
              <a:t>OpenAIRE</a:t>
            </a:r>
            <a:r>
              <a:rPr lang="en-US" dirty="0"/>
              <a:t>.</a:t>
            </a:r>
          </a:p>
          <a:p>
            <a:pPr marL="914389" lvl="1" indent="-457200">
              <a:buFont typeface="+mj-lt"/>
              <a:buAutoNum type="arabicPeriod"/>
            </a:pPr>
            <a:r>
              <a:rPr lang="en-US" dirty="0"/>
              <a:t>Any </a:t>
            </a:r>
            <a:r>
              <a:rPr lang="en-US" b="1" dirty="0"/>
              <a:t>international policy</a:t>
            </a:r>
            <a:r>
              <a:rPr lang="en-US" dirty="0"/>
              <a:t>, mainly from international funders</a:t>
            </a:r>
          </a:p>
          <a:p>
            <a:pPr marL="1371577" lvl="2" indent="-457200">
              <a:buFont typeface="+mj-lt"/>
              <a:buAutoNum type="alphaLcParenR"/>
            </a:pPr>
            <a:r>
              <a:rPr lang="en-US" dirty="0"/>
              <a:t>At the EU level - policies regarding the dissemination of research outputs in </a:t>
            </a:r>
            <a:r>
              <a:rPr lang="en-US" dirty="0">
                <a:hlinkClick r:id="rId3"/>
              </a:rPr>
              <a:t>H2020 research Framework</a:t>
            </a:r>
            <a:r>
              <a:rPr lang="en-US" dirty="0"/>
              <a:t>, other policies affecting other parts of the research cycle</a:t>
            </a:r>
          </a:p>
          <a:p>
            <a:pPr marL="1371577" lvl="2" indent="-457200">
              <a:buFont typeface="+mj-lt"/>
              <a:buAutoNum type="alphaLcParenR"/>
            </a:pPr>
            <a:r>
              <a:rPr lang="en-US" dirty="0"/>
              <a:t>Some publishers have introduced new policies, especially regarding the publication of research data when submitting a paper</a:t>
            </a:r>
          </a:p>
          <a:p>
            <a:pPr lvl="1"/>
            <a:endParaRPr lang="en-US" dirty="0"/>
          </a:p>
          <a:p>
            <a:endParaRPr lang="en-US" dirty="0"/>
          </a:p>
        </p:txBody>
      </p:sp>
    </p:spTree>
    <p:extLst>
      <p:ext uri="{BB962C8B-B14F-4D97-AF65-F5344CB8AC3E}">
        <p14:creationId xmlns:p14="http://schemas.microsoft.com/office/powerpoint/2010/main" val="7776666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F8C6-B1E4-49C6-A32D-F0D4310158F6}"/>
              </a:ext>
            </a:extLst>
          </p:cNvPr>
          <p:cNvSpPr>
            <a:spLocks noGrp="1"/>
          </p:cNvSpPr>
          <p:nvPr>
            <p:ph type="title"/>
          </p:nvPr>
        </p:nvSpPr>
        <p:spPr/>
        <p:txBody>
          <a:bodyPr/>
          <a:lstStyle/>
          <a:p>
            <a:r>
              <a:rPr lang="en-US" b="1" dirty="0"/>
              <a:t>Training for Open Science policy designers</a:t>
            </a:r>
          </a:p>
        </p:txBody>
      </p:sp>
      <p:sp>
        <p:nvSpPr>
          <p:cNvPr id="3" name="Content Placeholder 2">
            <a:extLst>
              <a:ext uri="{FF2B5EF4-FFF2-40B4-BE49-F238E27FC236}">
                <a16:creationId xmlns:a16="http://schemas.microsoft.com/office/drawing/2014/main" id="{EA83F8FF-41B1-4760-993D-DADBC7CE31A9}"/>
              </a:ext>
            </a:extLst>
          </p:cNvPr>
          <p:cNvSpPr>
            <a:spLocks noGrp="1"/>
          </p:cNvSpPr>
          <p:nvPr>
            <p:ph idx="1"/>
          </p:nvPr>
        </p:nvSpPr>
        <p:spPr>
          <a:xfrm>
            <a:off x="838200" y="1825625"/>
            <a:ext cx="10291618" cy="4351338"/>
          </a:xfrm>
        </p:spPr>
        <p:txBody>
          <a:bodyPr/>
          <a:lstStyle/>
          <a:p>
            <a:r>
              <a:rPr lang="en-US" dirty="0"/>
              <a:t>Define the main purposes of having such a policy</a:t>
            </a:r>
          </a:p>
          <a:p>
            <a:r>
              <a:rPr lang="en-US" dirty="0"/>
              <a:t>Establish the goals or changes they are pursuing</a:t>
            </a:r>
          </a:p>
          <a:p>
            <a:r>
              <a:rPr lang="en-US" dirty="0"/>
              <a:t>Find key performance indicators to measure if the policy has achieved its goals</a:t>
            </a:r>
          </a:p>
          <a:p>
            <a:r>
              <a:rPr lang="en-US" dirty="0"/>
              <a:t>Review and update the policy if the goals are not achieved</a:t>
            </a:r>
          </a:p>
          <a:p>
            <a:endParaRPr lang="en-US" dirty="0"/>
          </a:p>
        </p:txBody>
      </p:sp>
    </p:spTree>
    <p:extLst>
      <p:ext uri="{BB962C8B-B14F-4D97-AF65-F5344CB8AC3E}">
        <p14:creationId xmlns:p14="http://schemas.microsoft.com/office/powerpoint/2010/main" val="1018060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7ABE-8237-486B-A1BF-5000ADC85A76}"/>
              </a:ext>
            </a:extLst>
          </p:cNvPr>
          <p:cNvSpPr>
            <a:spLocks noGrp="1"/>
          </p:cNvSpPr>
          <p:nvPr>
            <p:ph type="title"/>
          </p:nvPr>
        </p:nvSpPr>
        <p:spPr/>
        <p:txBody>
          <a:bodyPr/>
          <a:lstStyle/>
          <a:p>
            <a:r>
              <a:rPr lang="en-US" b="1" dirty="0"/>
              <a:t>Possible exercises – Open advocacy</a:t>
            </a:r>
          </a:p>
        </p:txBody>
      </p:sp>
      <p:sp>
        <p:nvSpPr>
          <p:cNvPr id="3" name="Content Placeholder 2">
            <a:extLst>
              <a:ext uri="{FF2B5EF4-FFF2-40B4-BE49-F238E27FC236}">
                <a16:creationId xmlns:a16="http://schemas.microsoft.com/office/drawing/2014/main" id="{4F6544FA-E033-4B7E-8452-4C8A6CFDC46B}"/>
              </a:ext>
            </a:extLst>
          </p:cNvPr>
          <p:cNvSpPr>
            <a:spLocks noGrp="1"/>
          </p:cNvSpPr>
          <p:nvPr>
            <p:ph idx="1"/>
          </p:nvPr>
        </p:nvSpPr>
        <p:spPr/>
        <p:txBody>
          <a:bodyPr/>
          <a:lstStyle/>
          <a:p>
            <a:pPr lvl="0"/>
            <a:r>
              <a:rPr lang="en-US" dirty="0"/>
              <a:t>Write a letter for a newsletter or forum for your scientific society about Open Access</a:t>
            </a:r>
          </a:p>
          <a:p>
            <a:pPr lvl="0"/>
            <a:r>
              <a:rPr lang="en-US" dirty="0"/>
              <a:t>Outline concrete solutions and benefits Open Science can deliver for current headaches university administrators may struggle with</a:t>
            </a:r>
          </a:p>
          <a:p>
            <a:pPr lvl="0"/>
            <a:r>
              <a:rPr lang="en-US" dirty="0"/>
              <a:t>Following </a:t>
            </a:r>
            <a:r>
              <a:rPr lang="sr-Cyrl-RS" dirty="0"/>
              <a:t>„</a:t>
            </a:r>
            <a:r>
              <a:rPr lang="en-US" dirty="0">
                <a:hlinkClick r:id="" action="ppaction://noaction">
                  <a:extLst>
                    <a:ext uri="{A12FA001-AC4F-418D-AE19-62706E023703}">
                      <ahyp:hlinkClr xmlns:ahyp="http://schemas.microsoft.com/office/drawing/2018/hyperlinkcolor" xmlns="" val="tx"/>
                    </a:ext>
                  </a:extLst>
                </a:hlinkClick>
              </a:rPr>
              <a:t>Steps to good advocacy</a:t>
            </a:r>
            <a:r>
              <a:rPr lang="sr-Cyrl-RS" dirty="0"/>
              <a:t>“ </a:t>
            </a:r>
            <a:r>
              <a:rPr lang="en-US" dirty="0"/>
              <a:t>create the plan for:</a:t>
            </a:r>
          </a:p>
          <a:p>
            <a:pPr lvl="1"/>
            <a:r>
              <a:rPr lang="en-US" dirty="0"/>
              <a:t>Advocating open science to universities</a:t>
            </a:r>
          </a:p>
          <a:p>
            <a:pPr lvl="1"/>
            <a:r>
              <a:rPr lang="en-US" dirty="0"/>
              <a:t>Advocating open science to scientists</a:t>
            </a:r>
          </a:p>
          <a:p>
            <a:pPr lvl="1"/>
            <a:endParaRPr lang="en-US" dirty="0"/>
          </a:p>
          <a:p>
            <a:endParaRPr lang="en-US" dirty="0"/>
          </a:p>
        </p:txBody>
      </p:sp>
    </p:spTree>
    <p:extLst>
      <p:ext uri="{BB962C8B-B14F-4D97-AF65-F5344CB8AC3E}">
        <p14:creationId xmlns:p14="http://schemas.microsoft.com/office/powerpoint/2010/main" val="32129438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C6E6-ACF0-4AFF-940B-DEBA9A936686}"/>
              </a:ext>
            </a:extLst>
          </p:cNvPr>
          <p:cNvSpPr>
            <a:spLocks noGrp="1"/>
          </p:cNvSpPr>
          <p:nvPr>
            <p:ph type="title"/>
          </p:nvPr>
        </p:nvSpPr>
        <p:spPr/>
        <p:txBody>
          <a:bodyPr/>
          <a:lstStyle/>
          <a:p>
            <a:r>
              <a:rPr lang="en-US" b="1" dirty="0"/>
              <a:t>Trainings for researchers</a:t>
            </a:r>
          </a:p>
        </p:txBody>
      </p:sp>
      <p:sp>
        <p:nvSpPr>
          <p:cNvPr id="3" name="Content Placeholder 2">
            <a:extLst>
              <a:ext uri="{FF2B5EF4-FFF2-40B4-BE49-F238E27FC236}">
                <a16:creationId xmlns:a16="http://schemas.microsoft.com/office/drawing/2014/main" id="{03E21E6B-79B7-4968-A0DD-3A61C8E0F5D8}"/>
              </a:ext>
            </a:extLst>
          </p:cNvPr>
          <p:cNvSpPr>
            <a:spLocks noGrp="1"/>
          </p:cNvSpPr>
          <p:nvPr>
            <p:ph idx="1"/>
          </p:nvPr>
        </p:nvSpPr>
        <p:spPr/>
        <p:txBody>
          <a:bodyPr>
            <a:normAutofit fontScale="92500" lnSpcReduction="10000"/>
          </a:bodyPr>
          <a:lstStyle/>
          <a:p>
            <a:r>
              <a:rPr lang="en-US" dirty="0"/>
              <a:t>Have a researcher as one of the trainers</a:t>
            </a:r>
          </a:p>
          <a:p>
            <a:r>
              <a:rPr lang="en-US" dirty="0"/>
              <a:t>An overview of Open Science principles</a:t>
            </a:r>
          </a:p>
          <a:p>
            <a:r>
              <a:rPr lang="en-US" dirty="0"/>
              <a:t>Why should a researcher practice open science (found in this presentation)</a:t>
            </a:r>
          </a:p>
          <a:p>
            <a:r>
              <a:rPr lang="en-US" dirty="0"/>
              <a:t>Reproducibility, replicability</a:t>
            </a:r>
          </a:p>
          <a:p>
            <a:r>
              <a:rPr lang="en-US" b="1" dirty="0"/>
              <a:t>Open data </a:t>
            </a:r>
            <a:r>
              <a:rPr lang="en-US" dirty="0"/>
              <a:t>– important, most of the topics listed in this presentation. Exercises depend on the group, should be prepared with researchers. </a:t>
            </a:r>
            <a:r>
              <a:rPr lang="en-US" dirty="0" err="1"/>
              <a:t>OpenClick</a:t>
            </a:r>
            <a:r>
              <a:rPr lang="en-US" dirty="0"/>
              <a:t> may be used as an example.</a:t>
            </a:r>
          </a:p>
          <a:p>
            <a:r>
              <a:rPr lang="en-US" b="1" dirty="0"/>
              <a:t>Open Access, licensing, license attribution</a:t>
            </a:r>
            <a:r>
              <a:rPr lang="en-US" dirty="0"/>
              <a:t> - (important, exercises are given in the presentation, own exercises as needed)</a:t>
            </a:r>
          </a:p>
          <a:p>
            <a:r>
              <a:rPr lang="en-US" dirty="0"/>
              <a:t>Other topics depending on audience, the most common ones are given in next slides</a:t>
            </a:r>
          </a:p>
          <a:p>
            <a:endParaRPr lang="en-US" dirty="0"/>
          </a:p>
        </p:txBody>
      </p:sp>
    </p:spTree>
    <p:extLst>
      <p:ext uri="{BB962C8B-B14F-4D97-AF65-F5344CB8AC3E}">
        <p14:creationId xmlns:p14="http://schemas.microsoft.com/office/powerpoint/2010/main" val="40817538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B5F5-AE2D-4968-A880-6C8FEB5DD8AA}"/>
              </a:ext>
            </a:extLst>
          </p:cNvPr>
          <p:cNvSpPr>
            <a:spLocks noGrp="1"/>
          </p:cNvSpPr>
          <p:nvPr>
            <p:ph type="title"/>
          </p:nvPr>
        </p:nvSpPr>
        <p:spPr/>
        <p:txBody>
          <a:bodyPr>
            <a:normAutofit/>
          </a:bodyPr>
          <a:lstStyle/>
          <a:p>
            <a:r>
              <a:rPr lang="en-US" sz="4000" b="1" dirty="0"/>
              <a:t>OS platforms - possible exercises for researchers</a:t>
            </a:r>
          </a:p>
        </p:txBody>
      </p:sp>
      <p:sp>
        <p:nvSpPr>
          <p:cNvPr id="3" name="Content Placeholder 2">
            <a:extLst>
              <a:ext uri="{FF2B5EF4-FFF2-40B4-BE49-F238E27FC236}">
                <a16:creationId xmlns:a16="http://schemas.microsoft.com/office/drawing/2014/main" id="{D4E06966-35C0-4212-BCFF-938FF84F8F21}"/>
              </a:ext>
            </a:extLst>
          </p:cNvPr>
          <p:cNvSpPr>
            <a:spLocks noGrp="1"/>
          </p:cNvSpPr>
          <p:nvPr>
            <p:ph idx="1"/>
          </p:nvPr>
        </p:nvSpPr>
        <p:spPr/>
        <p:txBody>
          <a:bodyPr>
            <a:normAutofit/>
          </a:bodyPr>
          <a:lstStyle/>
          <a:p>
            <a:r>
              <a:rPr lang="en-US" b="1" dirty="0"/>
              <a:t>Using Mendeley</a:t>
            </a:r>
            <a:endParaRPr lang="en-US" dirty="0"/>
          </a:p>
          <a:p>
            <a:pPr lvl="1"/>
            <a:r>
              <a:rPr lang="en-US" dirty="0"/>
              <a:t>Create Mendeley account.</a:t>
            </a:r>
          </a:p>
          <a:p>
            <a:pPr lvl="1"/>
            <a:r>
              <a:rPr lang="en-US" dirty="0"/>
              <a:t>Try searching for papers and datasets.</a:t>
            </a:r>
          </a:p>
          <a:p>
            <a:pPr lvl="1"/>
            <a:r>
              <a:rPr lang="en-US" dirty="0"/>
              <a:t>Add literature to Mendeley library.</a:t>
            </a:r>
          </a:p>
          <a:p>
            <a:pPr lvl="1"/>
            <a:r>
              <a:rPr lang="en-US" dirty="0"/>
              <a:t>Try inserting citations into a Word document.</a:t>
            </a:r>
            <a:endParaRPr lang="sr-Latn-RS" dirty="0"/>
          </a:p>
          <a:p>
            <a:pPr lvl="1"/>
            <a:r>
              <a:rPr lang="en-US" dirty="0"/>
              <a:t>Create a group with your colleague and share a research library.</a:t>
            </a:r>
          </a:p>
          <a:p>
            <a:r>
              <a:rPr lang="en-US" b="1" dirty="0"/>
              <a:t>Using OSF </a:t>
            </a:r>
            <a:r>
              <a:rPr lang="en-US" dirty="0"/>
              <a:t>(details in Extranet document)</a:t>
            </a:r>
          </a:p>
          <a:p>
            <a:pPr marL="971539" lvl="1" indent="-514350">
              <a:buFont typeface="+mj-lt"/>
              <a:buAutoNum type="arabicPeriod"/>
            </a:pPr>
            <a:r>
              <a:rPr lang="en-US" dirty="0"/>
              <a:t>Examine an existing project on OSF platform (search using keywords of your interest)</a:t>
            </a:r>
          </a:p>
          <a:p>
            <a:pPr marL="971539" lvl="1" indent="-514350">
              <a:buFont typeface="+mj-lt"/>
              <a:buAutoNum type="arabicPeriod"/>
            </a:pPr>
            <a:r>
              <a:rPr lang="en-US" dirty="0"/>
              <a:t>Create a test project on OSF platform</a:t>
            </a:r>
          </a:p>
        </p:txBody>
      </p:sp>
    </p:spTree>
    <p:extLst>
      <p:ext uri="{BB962C8B-B14F-4D97-AF65-F5344CB8AC3E}">
        <p14:creationId xmlns:p14="http://schemas.microsoft.com/office/powerpoint/2010/main" val="9551675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A11F-D5AB-46DC-8AB2-8C7FFE7DCF8C}"/>
              </a:ext>
            </a:extLst>
          </p:cNvPr>
          <p:cNvSpPr>
            <a:spLocks noGrp="1"/>
          </p:cNvSpPr>
          <p:nvPr>
            <p:ph type="title"/>
          </p:nvPr>
        </p:nvSpPr>
        <p:spPr/>
        <p:txBody>
          <a:bodyPr/>
          <a:lstStyle/>
          <a:p>
            <a:r>
              <a:rPr lang="en-US" b="1" dirty="0"/>
              <a:t>Reviewing and metrics – a possible exercise for researchers</a:t>
            </a:r>
          </a:p>
        </p:txBody>
      </p:sp>
      <p:sp>
        <p:nvSpPr>
          <p:cNvPr id="3" name="Content Placeholder 2">
            <a:extLst>
              <a:ext uri="{FF2B5EF4-FFF2-40B4-BE49-F238E27FC236}">
                <a16:creationId xmlns:a16="http://schemas.microsoft.com/office/drawing/2014/main" id="{09F7405C-E97F-4FF6-A3BA-7989EDDAF998}"/>
              </a:ext>
            </a:extLst>
          </p:cNvPr>
          <p:cNvSpPr>
            <a:spLocks noGrp="1"/>
          </p:cNvSpPr>
          <p:nvPr>
            <p:ph idx="1"/>
          </p:nvPr>
        </p:nvSpPr>
        <p:spPr/>
        <p:txBody>
          <a:bodyPr>
            <a:normAutofit lnSpcReduction="10000"/>
          </a:bodyPr>
          <a:lstStyle/>
          <a:p>
            <a:r>
              <a:rPr lang="en-US" dirty="0"/>
              <a:t>Trainees work in groups of three. Each individually writes a review of a short academic text.</a:t>
            </a:r>
          </a:p>
          <a:p>
            <a:r>
              <a:rPr lang="en-US" dirty="0"/>
              <a:t>Review a paper on a pre-print server.</a:t>
            </a:r>
          </a:p>
          <a:p>
            <a:pPr lvl="1"/>
            <a:r>
              <a:rPr lang="en-US" dirty="0">
                <a:hlinkClick r:id="rId2"/>
              </a:rPr>
              <a:t>List of academic journals by preprint policy</a:t>
            </a:r>
            <a:r>
              <a:rPr lang="en-US" dirty="0"/>
              <a:t>.</a:t>
            </a:r>
          </a:p>
          <a:p>
            <a:r>
              <a:rPr lang="en-US" dirty="0"/>
              <a:t>Use a free bibliometrics or </a:t>
            </a:r>
            <a:r>
              <a:rPr lang="en-US" dirty="0" err="1"/>
              <a:t>altmetrics</a:t>
            </a:r>
            <a:r>
              <a:rPr lang="en-US" dirty="0"/>
              <a:t> service (e.g. </a:t>
            </a:r>
            <a:r>
              <a:rPr lang="en-US" dirty="0" err="1">
                <a:hlinkClick r:id="rId3"/>
              </a:rPr>
              <a:t>Altmetric</a:t>
            </a:r>
            <a:r>
              <a:rPr lang="en-US" dirty="0">
                <a:hlinkClick r:id="rId3"/>
              </a:rPr>
              <a:t> bookmarklet</a:t>
            </a:r>
            <a:r>
              <a:rPr lang="en-US" dirty="0"/>
              <a:t>, </a:t>
            </a:r>
            <a:r>
              <a:rPr lang="en-US" dirty="0">
                <a:hlinkClick r:id="rId4"/>
              </a:rPr>
              <a:t>Dimensions.ai</a:t>
            </a:r>
            <a:r>
              <a:rPr lang="en-US" dirty="0"/>
              <a:t>, </a:t>
            </a:r>
            <a:r>
              <a:rPr lang="en-US" dirty="0" err="1">
                <a:hlinkClick r:id="rId5"/>
              </a:rPr>
              <a:t>Impactstory</a:t>
            </a:r>
            <a:r>
              <a:rPr lang="en-US" dirty="0"/>
              <a:t>,) to look up metrics for a paper, then write a short explanation of how exactly various metrics reported by each service are calculated.</a:t>
            </a:r>
          </a:p>
          <a:p>
            <a:pPr lvl="1"/>
            <a:r>
              <a:rPr lang="en-US" dirty="0"/>
              <a:t>Use this </a:t>
            </a:r>
            <a:r>
              <a:rPr lang="en-US" dirty="0">
                <a:hlinkClick r:id="rId6"/>
              </a:rPr>
              <a:t>link</a:t>
            </a:r>
            <a:r>
              <a:rPr lang="en-US" dirty="0"/>
              <a:t> to access </a:t>
            </a:r>
            <a:r>
              <a:rPr lang="en-US" dirty="0" err="1"/>
              <a:t>Impactstory</a:t>
            </a:r>
            <a:r>
              <a:rPr lang="en-US" dirty="0"/>
              <a:t> directly.</a:t>
            </a:r>
          </a:p>
          <a:p>
            <a:pPr lvl="1"/>
            <a:r>
              <a:rPr lang="en-US" dirty="0"/>
              <a:t>It’s harder than you’d assume; it is challenging to find proper metrics documentation for even the seemingly most transparent services.</a:t>
            </a:r>
          </a:p>
        </p:txBody>
      </p:sp>
    </p:spTree>
    <p:extLst>
      <p:ext uri="{BB962C8B-B14F-4D97-AF65-F5344CB8AC3E}">
        <p14:creationId xmlns:p14="http://schemas.microsoft.com/office/powerpoint/2010/main" val="25626336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AAD7-CFFD-4802-A51A-E59EA9DA10F0}"/>
              </a:ext>
            </a:extLst>
          </p:cNvPr>
          <p:cNvSpPr>
            <a:spLocks noGrp="1"/>
          </p:cNvSpPr>
          <p:nvPr>
            <p:ph type="title"/>
          </p:nvPr>
        </p:nvSpPr>
        <p:spPr/>
        <p:txBody>
          <a:bodyPr/>
          <a:lstStyle/>
          <a:p>
            <a:r>
              <a:rPr lang="en-US" b="1" dirty="0"/>
              <a:t>An example use of Open Educational Resources and CC licenses</a:t>
            </a:r>
          </a:p>
        </p:txBody>
      </p:sp>
      <p:sp>
        <p:nvSpPr>
          <p:cNvPr id="3" name="Content Placeholder 2">
            <a:extLst>
              <a:ext uri="{FF2B5EF4-FFF2-40B4-BE49-F238E27FC236}">
                <a16:creationId xmlns:a16="http://schemas.microsoft.com/office/drawing/2014/main" id="{B6F73CB5-A5BC-4D4D-B7C9-F828BFAAE556}"/>
              </a:ext>
            </a:extLst>
          </p:cNvPr>
          <p:cNvSpPr>
            <a:spLocks noGrp="1"/>
          </p:cNvSpPr>
          <p:nvPr>
            <p:ph idx="1"/>
          </p:nvPr>
        </p:nvSpPr>
        <p:spPr/>
        <p:txBody>
          <a:bodyPr>
            <a:normAutofit/>
          </a:bodyPr>
          <a:lstStyle/>
          <a:p>
            <a:r>
              <a:rPr lang="en-US" dirty="0"/>
              <a:t>Using </a:t>
            </a:r>
            <a:r>
              <a:rPr lang="en-US" dirty="0" err="1">
                <a:solidFill>
                  <a:schemeClr val="accent1"/>
                </a:solidFill>
                <a:hlinkClick r:id="rId2">
                  <a:extLst>
                    <a:ext uri="{A12FA001-AC4F-418D-AE19-62706E023703}">
                      <ahyp:hlinkClr xmlns:ahyp="http://schemas.microsoft.com/office/drawing/2018/hyperlinkcolor" xmlns="" val="tx"/>
                    </a:ext>
                  </a:extLst>
                </a:hlinkClick>
              </a:rPr>
              <a:t>OpenCourseWare</a:t>
            </a:r>
            <a:r>
              <a:rPr lang="en-US" dirty="0">
                <a:solidFill>
                  <a:schemeClr val="accent1"/>
                </a:solidFill>
                <a:hlinkClick r:id="rId2">
                  <a:extLst>
                    <a:ext uri="{A12FA001-AC4F-418D-AE19-62706E023703}">
                      <ahyp:hlinkClr xmlns:ahyp="http://schemas.microsoft.com/office/drawing/2018/hyperlinkcolor" xmlns="" val="tx"/>
                    </a:ext>
                  </a:extLst>
                </a:hlinkClick>
              </a:rPr>
              <a:t> (OCW) </a:t>
            </a:r>
            <a:r>
              <a:rPr lang="en-US" dirty="0"/>
              <a:t>site, find a course by topic of interest. Examine free course material. Find which license type is used (CC BY NC SA) and describe how you could create your own course materials based on these and which license should you use</a:t>
            </a:r>
          </a:p>
          <a:p>
            <a:r>
              <a:rPr lang="en-US" dirty="0"/>
              <a:t>Using </a:t>
            </a:r>
            <a:r>
              <a:rPr lang="en-US" u="sng" dirty="0">
                <a:solidFill>
                  <a:schemeClr val="accent1"/>
                </a:solidFill>
                <a:hlinkClick r:id="rId3">
                  <a:extLst>
                    <a:ext uri="{A12FA001-AC4F-418D-AE19-62706E023703}">
                      <ahyp:hlinkClr xmlns:ahyp="http://schemas.microsoft.com/office/drawing/2018/hyperlinkcolor" xmlns="" val="tx"/>
                    </a:ext>
                  </a:extLst>
                </a:hlinkClick>
              </a:rPr>
              <a:t>Open Education Consortium</a:t>
            </a:r>
            <a:r>
              <a:rPr lang="en-US" dirty="0">
                <a:solidFill>
                  <a:schemeClr val="accent1"/>
                </a:solidFill>
              </a:rPr>
              <a:t> </a:t>
            </a:r>
            <a:r>
              <a:rPr lang="en-US" dirty="0"/>
              <a:t>site</a:t>
            </a:r>
            <a:r>
              <a:rPr lang="sr-Latn-RS" dirty="0"/>
              <a:t> &gt; </a:t>
            </a:r>
            <a:r>
              <a:rPr lang="en-US" dirty="0"/>
              <a:t>Resources</a:t>
            </a:r>
            <a:r>
              <a:rPr lang="sr-Latn-RS" dirty="0"/>
              <a:t> &gt; </a:t>
            </a:r>
            <a:r>
              <a:rPr lang="en-US" dirty="0"/>
              <a:t>Find</a:t>
            </a:r>
            <a:r>
              <a:rPr lang="sr-Latn-RS" dirty="0"/>
              <a:t> OER &gt; Open </a:t>
            </a:r>
            <a:r>
              <a:rPr lang="en-US" dirty="0"/>
              <a:t>Courseware</a:t>
            </a:r>
            <a:r>
              <a:rPr lang="sr-Latn-RS" dirty="0"/>
              <a:t>,</a:t>
            </a:r>
            <a:r>
              <a:rPr lang="en-US" dirty="0"/>
              <a:t> find </a:t>
            </a:r>
            <a:r>
              <a:rPr lang="en-US" dirty="0" err="1"/>
              <a:t>OpenMichigan</a:t>
            </a:r>
            <a:r>
              <a:rPr lang="en-US" dirty="0"/>
              <a:t> open courseware. Select a course by topic of interest. Examine free course material. Find which license type is used (CC BY</a:t>
            </a:r>
            <a:r>
              <a:rPr lang="sr-Latn-RS" dirty="0"/>
              <a:t>,</a:t>
            </a:r>
            <a:r>
              <a:rPr lang="en-US" dirty="0"/>
              <a:t> except otherwise noted) and describe how you could create your own course materials based on these, and which license should you use</a:t>
            </a:r>
          </a:p>
        </p:txBody>
      </p:sp>
    </p:spTree>
    <p:extLst>
      <p:ext uri="{BB962C8B-B14F-4D97-AF65-F5344CB8AC3E}">
        <p14:creationId xmlns:p14="http://schemas.microsoft.com/office/powerpoint/2010/main" val="8070049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3CFA-4B09-46BC-9D6E-2989B0EF14BC}"/>
              </a:ext>
            </a:extLst>
          </p:cNvPr>
          <p:cNvSpPr>
            <a:spLocks noGrp="1"/>
          </p:cNvSpPr>
          <p:nvPr>
            <p:ph type="title"/>
          </p:nvPr>
        </p:nvSpPr>
        <p:spPr/>
        <p:txBody>
          <a:bodyPr/>
          <a:lstStyle/>
          <a:p>
            <a:r>
              <a:rPr lang="en-US" b="1" dirty="0"/>
              <a:t>Training for researchers – OS policy</a:t>
            </a:r>
          </a:p>
        </p:txBody>
      </p:sp>
      <p:sp>
        <p:nvSpPr>
          <p:cNvPr id="3" name="Content Placeholder 2">
            <a:extLst>
              <a:ext uri="{FF2B5EF4-FFF2-40B4-BE49-F238E27FC236}">
                <a16:creationId xmlns:a16="http://schemas.microsoft.com/office/drawing/2014/main" id="{73B09CF1-C707-4515-8782-AB693A661C8A}"/>
              </a:ext>
            </a:extLst>
          </p:cNvPr>
          <p:cNvSpPr>
            <a:spLocks noGrp="1"/>
          </p:cNvSpPr>
          <p:nvPr>
            <p:ph idx="1"/>
          </p:nvPr>
        </p:nvSpPr>
        <p:spPr/>
        <p:txBody>
          <a:bodyPr>
            <a:normAutofit/>
          </a:bodyPr>
          <a:lstStyle/>
          <a:p>
            <a:r>
              <a:rPr lang="en-US" b="1" dirty="0"/>
              <a:t>Identify the main features of each policy</a:t>
            </a:r>
            <a:r>
              <a:rPr lang="en-US" dirty="0"/>
              <a:t> mainly: </a:t>
            </a:r>
          </a:p>
          <a:p>
            <a:pPr lvl="1"/>
            <a:r>
              <a:rPr lang="en-US" dirty="0"/>
              <a:t>to whom it is addressed, </a:t>
            </a:r>
          </a:p>
          <a:p>
            <a:pPr lvl="1"/>
            <a:r>
              <a:rPr lang="en-US" dirty="0"/>
              <a:t>what are the requirements, </a:t>
            </a:r>
          </a:p>
          <a:p>
            <a:pPr lvl="1"/>
            <a:r>
              <a:rPr lang="en-US" dirty="0"/>
              <a:t>how the policies overlap with each other.</a:t>
            </a:r>
          </a:p>
          <a:p>
            <a:r>
              <a:rPr lang="en-US" b="1" dirty="0"/>
              <a:t>How researchers can satisfy the different policies</a:t>
            </a:r>
            <a:r>
              <a:rPr lang="en-US" dirty="0"/>
              <a:t>: </a:t>
            </a:r>
          </a:p>
          <a:p>
            <a:pPr lvl="1"/>
            <a:r>
              <a:rPr lang="en-US" dirty="0"/>
              <a:t>where are the services and tools that the institution can provide,</a:t>
            </a:r>
          </a:p>
          <a:p>
            <a:pPr lvl="1"/>
            <a:r>
              <a:rPr lang="en-US" dirty="0"/>
              <a:t>where they can find alternatives</a:t>
            </a:r>
          </a:p>
          <a:p>
            <a:pPr lvl="2"/>
            <a:r>
              <a:rPr lang="en-US" dirty="0"/>
              <a:t>E.g., an institution might not provide an infrastructure for depositing and publishing research data; but it can point out external solutions that fulfil policy requirements. </a:t>
            </a:r>
          </a:p>
        </p:txBody>
      </p:sp>
    </p:spTree>
    <p:extLst>
      <p:ext uri="{BB962C8B-B14F-4D97-AF65-F5344CB8AC3E}">
        <p14:creationId xmlns:p14="http://schemas.microsoft.com/office/powerpoint/2010/main" val="4615504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AA32-FF1F-4950-921C-9ACC11F43D06}"/>
              </a:ext>
            </a:extLst>
          </p:cNvPr>
          <p:cNvSpPr>
            <a:spLocks noGrp="1"/>
          </p:cNvSpPr>
          <p:nvPr>
            <p:ph type="title"/>
          </p:nvPr>
        </p:nvSpPr>
        <p:spPr/>
        <p:txBody>
          <a:bodyPr/>
          <a:lstStyle/>
          <a:p>
            <a:r>
              <a:rPr lang="en-US" b="1" dirty="0"/>
              <a:t>Literature</a:t>
            </a:r>
          </a:p>
        </p:txBody>
      </p:sp>
      <p:sp>
        <p:nvSpPr>
          <p:cNvPr id="3" name="Content Placeholder 2">
            <a:extLst>
              <a:ext uri="{FF2B5EF4-FFF2-40B4-BE49-F238E27FC236}">
                <a16:creationId xmlns:a16="http://schemas.microsoft.com/office/drawing/2014/main" id="{EA51F3BC-9899-4D15-A350-F7121A5CD6C5}"/>
              </a:ext>
            </a:extLst>
          </p:cNvPr>
          <p:cNvSpPr>
            <a:spLocks noGrp="1"/>
          </p:cNvSpPr>
          <p:nvPr>
            <p:ph idx="1"/>
          </p:nvPr>
        </p:nvSpPr>
        <p:spPr/>
        <p:txBody>
          <a:bodyPr>
            <a:normAutofit fontScale="62500" lnSpcReduction="20000"/>
          </a:bodyPr>
          <a:lstStyle/>
          <a:p>
            <a:pPr lvl="0"/>
            <a:r>
              <a:rPr lang="en-US" b="1" dirty="0"/>
              <a:t>The Open Science Training Handbook: </a:t>
            </a:r>
            <a:r>
              <a:rPr lang="en-US" b="1" u="sng" dirty="0">
                <a:hlinkClick r:id="rId2"/>
              </a:rPr>
              <a:t>https://open-science-training-handbook.gitbook.io/book/</a:t>
            </a:r>
            <a:endParaRPr lang="en-US" b="1" u="sng" dirty="0"/>
          </a:p>
          <a:p>
            <a:r>
              <a:rPr lang="en-US" dirty="0"/>
              <a:t>Open science – introduction, OSC LMU Open science center: </a:t>
            </a:r>
            <a:r>
              <a:rPr lang="en-US" u="sng" dirty="0">
                <a:hlinkClick r:id="rId3"/>
              </a:rPr>
              <a:t>https://mfr.osf.io/render?url=https://osf.io/z7954/?action=download%26mode=render</a:t>
            </a:r>
            <a:endParaRPr lang="en-US" dirty="0"/>
          </a:p>
          <a:p>
            <a:pPr lvl="0"/>
            <a:r>
              <a:rPr lang="en-US" dirty="0"/>
              <a:t>Vicente-</a:t>
            </a:r>
            <a:r>
              <a:rPr lang="en-US" dirty="0" err="1"/>
              <a:t>Sáez</a:t>
            </a:r>
            <a:r>
              <a:rPr lang="en-US" dirty="0"/>
              <a:t>, R., &amp; Martínez-Fuentes, C. (2018). Open Science now: A systematic literature review for an integrated definition. </a:t>
            </a:r>
            <a:r>
              <a:rPr lang="en-US" i="1" dirty="0"/>
              <a:t>Journal of business research</a:t>
            </a:r>
            <a:r>
              <a:rPr lang="en-US" dirty="0"/>
              <a:t>, </a:t>
            </a:r>
            <a:r>
              <a:rPr lang="en-US" i="1" dirty="0"/>
              <a:t>88</a:t>
            </a:r>
            <a:r>
              <a:rPr lang="en-US" dirty="0"/>
              <a:t>, 428-436.</a:t>
            </a:r>
          </a:p>
          <a:p>
            <a:pPr lvl="0"/>
            <a:r>
              <a:rPr lang="en-US" dirty="0" err="1"/>
              <a:t>Fecher</a:t>
            </a:r>
            <a:r>
              <a:rPr lang="en-US" dirty="0"/>
              <a:t>, B., &amp; </a:t>
            </a:r>
            <a:r>
              <a:rPr lang="en-US" dirty="0" err="1"/>
              <a:t>Friesike</a:t>
            </a:r>
            <a:r>
              <a:rPr lang="en-US" dirty="0"/>
              <a:t>, S. (2014). Open science: one term, five schools of thought. In </a:t>
            </a:r>
            <a:r>
              <a:rPr lang="en-US" i="1" dirty="0"/>
              <a:t>Opening science</a:t>
            </a:r>
            <a:r>
              <a:rPr lang="en-US" dirty="0"/>
              <a:t> (pp. 17-47). Springer, Cham.</a:t>
            </a:r>
          </a:p>
          <a:p>
            <a:pPr lvl="0"/>
            <a:r>
              <a:rPr lang="en-US" dirty="0"/>
              <a:t>Open Definition: </a:t>
            </a:r>
            <a:r>
              <a:rPr lang="en-US" u="sng" dirty="0">
                <a:hlinkClick r:id="rId4"/>
              </a:rPr>
              <a:t>http://opendefinition.org/</a:t>
            </a:r>
            <a:endParaRPr lang="en-US" dirty="0"/>
          </a:p>
          <a:p>
            <a:pPr lvl="0"/>
            <a:r>
              <a:rPr lang="en-US" dirty="0"/>
              <a:t>Smith, </a:t>
            </a:r>
            <a:r>
              <a:rPr lang="en-US" dirty="0" err="1"/>
              <a:t>Arfon</a:t>
            </a:r>
            <a:r>
              <a:rPr lang="en-US" dirty="0"/>
              <a:t> M., Daniel S. Katz, Kyle E. Niemeyer, and FORCE11 Software Citation Working Group. ‘Software Citation Principles’. </a:t>
            </a:r>
            <a:r>
              <a:rPr lang="en-US" dirty="0" err="1"/>
              <a:t>PeerJ</a:t>
            </a:r>
            <a:r>
              <a:rPr lang="en-US" dirty="0"/>
              <a:t> Computer Science 2 (19 September 2016): e86. </a:t>
            </a:r>
            <a:r>
              <a:rPr lang="en-US" u="sng" dirty="0">
                <a:hlinkClick r:id="rId5"/>
              </a:rPr>
              <a:t>https://doi.org/10/bw3g</a:t>
            </a:r>
            <a:r>
              <a:rPr lang="en-US" dirty="0"/>
              <a:t>.</a:t>
            </a:r>
          </a:p>
          <a:p>
            <a:pPr lvl="0"/>
            <a:r>
              <a:rPr lang="en-US" dirty="0"/>
              <a:t>Piwowar, H., </a:t>
            </a:r>
            <a:r>
              <a:rPr lang="en-US" dirty="0" err="1"/>
              <a:t>Priem</a:t>
            </a:r>
            <a:r>
              <a:rPr lang="en-US" dirty="0"/>
              <a:t>, J., </a:t>
            </a:r>
            <a:r>
              <a:rPr lang="en-US" dirty="0" err="1"/>
              <a:t>Larivière</a:t>
            </a:r>
            <a:r>
              <a:rPr lang="en-US" dirty="0"/>
              <a:t>, V., </a:t>
            </a:r>
            <a:r>
              <a:rPr lang="en-US" dirty="0" err="1"/>
              <a:t>Alperin</a:t>
            </a:r>
            <a:r>
              <a:rPr lang="en-US" dirty="0"/>
              <a:t>, J. P., Matthias, L., Norlander, B., ... &amp; </a:t>
            </a:r>
            <a:r>
              <a:rPr lang="en-US" dirty="0" err="1"/>
              <a:t>Haustein</a:t>
            </a:r>
            <a:r>
              <a:rPr lang="en-US" dirty="0"/>
              <a:t>, S. (2018). The state of OA: a large-scale analysis of the prevalence and impact of Open Access articles. </a:t>
            </a:r>
            <a:r>
              <a:rPr lang="en-US" i="1" dirty="0" err="1"/>
              <a:t>PeerJ</a:t>
            </a:r>
            <a:r>
              <a:rPr lang="en-US" dirty="0"/>
              <a:t>, </a:t>
            </a:r>
            <a:r>
              <a:rPr lang="en-US" i="1" dirty="0"/>
              <a:t>6</a:t>
            </a:r>
            <a:r>
              <a:rPr lang="en-US" dirty="0"/>
              <a:t>, e4375.</a:t>
            </a:r>
          </a:p>
          <a:p>
            <a:pPr lvl="0"/>
            <a:r>
              <a:rPr lang="en-US" dirty="0"/>
              <a:t>Candela, L., Castelli, D., &amp; Pagano, P. (2013). Virtual research environments: an overview and a research agenda. </a:t>
            </a:r>
            <a:r>
              <a:rPr lang="en-US" i="1" dirty="0"/>
              <a:t>Data Science Journal</a:t>
            </a:r>
            <a:r>
              <a:rPr lang="en-US" dirty="0"/>
              <a:t>, GRDI-013.</a:t>
            </a:r>
          </a:p>
          <a:p>
            <a:pPr lvl="0"/>
            <a:endParaRPr lang="en-US" dirty="0"/>
          </a:p>
          <a:p>
            <a:pPr marL="0" lvl="0" indent="0" algn="ctr">
              <a:buNone/>
            </a:pPr>
            <a:r>
              <a:rPr lang="en-US" dirty="0"/>
              <a:t>Other used literature is referenced throughout the text.</a:t>
            </a:r>
          </a:p>
        </p:txBody>
      </p:sp>
    </p:spTree>
    <p:extLst>
      <p:ext uri="{BB962C8B-B14F-4D97-AF65-F5344CB8AC3E}">
        <p14:creationId xmlns:p14="http://schemas.microsoft.com/office/powerpoint/2010/main" val="17044964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24C5C2-FA50-439C-B8FE-7C466B7F225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b="185"/>
          <a:stretch/>
        </p:blipFill>
        <p:spPr>
          <a:xfrm>
            <a:off x="2732814" y="1124861"/>
            <a:ext cx="6726372" cy="4515095"/>
          </a:xfrm>
          <a:prstGeom prst="rect">
            <a:avLst/>
          </a:prstGeom>
          <a:effectLst/>
        </p:spPr>
      </p:pic>
      <p:sp>
        <p:nvSpPr>
          <p:cNvPr id="9" name="TextBox 8">
            <a:extLst>
              <a:ext uri="{FF2B5EF4-FFF2-40B4-BE49-F238E27FC236}">
                <a16:creationId xmlns:a16="http://schemas.microsoft.com/office/drawing/2014/main" id="{24E5C092-CCA7-469E-81A0-AEB91631E261}"/>
              </a:ext>
            </a:extLst>
          </p:cNvPr>
          <p:cNvSpPr txBox="1"/>
          <p:nvPr/>
        </p:nvSpPr>
        <p:spPr>
          <a:xfrm>
            <a:off x="185268" y="5539929"/>
            <a:ext cx="2307042" cy="200055"/>
          </a:xfrm>
          <a:prstGeom prst="rect">
            <a:avLst/>
          </a:prstGeom>
          <a:noFill/>
        </p:spPr>
        <p:txBody>
          <a:bodyPr wrap="none" rtlCol="0">
            <a:spAutoFit/>
          </a:bodyPr>
          <a:lstStyle/>
          <a:p>
            <a:pPr algn="r">
              <a:spcAft>
                <a:spcPts val="600"/>
              </a:spcAft>
            </a:pPr>
            <a:r>
              <a:rPr lang="en-US" sz="700">
                <a:hlinkClick r:id="rId4" tooltip="http://goddessofrandomthoughts.blogspot.com/2010_09_01_archive.html">
                  <a:extLst>
                    <a:ext uri="{A12FA001-AC4F-418D-AE19-62706E023703}">
                      <ahyp:hlinkClr xmlns:ahyp="http://schemas.microsoft.com/office/drawing/2018/hyperlinkcolor" xmlns="" val="tx"/>
                    </a:ext>
                  </a:extLst>
                </a:hlinkClick>
              </a:rPr>
              <a:t>This Photo</a:t>
            </a:r>
            <a:r>
              <a:rPr lang="en-US" sz="700"/>
              <a:t> by Unknown Author is licensed under </a:t>
            </a:r>
            <a:r>
              <a:rPr lang="en-US" sz="700">
                <a:hlinkClick r:id="rId5" tooltip="https://creativecommons.org/licenses/by-sa/3.0/">
                  <a:extLst>
                    <a:ext uri="{A12FA001-AC4F-418D-AE19-62706E023703}">
                      <ahyp:hlinkClr xmlns:ahyp="http://schemas.microsoft.com/office/drawing/2018/hyperlinkcolor" xmlns="" val="tx"/>
                    </a:ext>
                  </a:extLst>
                </a:hlinkClick>
              </a:rPr>
              <a:t>CC BY-SA</a:t>
            </a:r>
            <a:endParaRPr lang="en-US" sz="700"/>
          </a:p>
        </p:txBody>
      </p:sp>
      <p:sp>
        <p:nvSpPr>
          <p:cNvPr id="3" name="Rectangle 2">
            <a:extLst>
              <a:ext uri="{FF2B5EF4-FFF2-40B4-BE49-F238E27FC236}">
                <a16:creationId xmlns:a16="http://schemas.microsoft.com/office/drawing/2014/main" id="{B74FA868-773A-47AE-B75A-C375B5BE0769}"/>
              </a:ext>
            </a:extLst>
          </p:cNvPr>
          <p:cNvSpPr/>
          <p:nvPr/>
        </p:nvSpPr>
        <p:spPr>
          <a:xfrm>
            <a:off x="484632" y="389933"/>
            <a:ext cx="5092291" cy="584775"/>
          </a:xfrm>
          <a:prstGeom prst="rect">
            <a:avLst/>
          </a:prstGeom>
        </p:spPr>
        <p:txBody>
          <a:bodyPr wrap="none">
            <a:spAutoFit/>
          </a:bodyPr>
          <a:lstStyle/>
          <a:p>
            <a:r>
              <a:rPr lang="en-US" sz="3200" dirty="0"/>
              <a:t>Thank you for your attention!</a:t>
            </a:r>
          </a:p>
        </p:txBody>
      </p:sp>
    </p:spTree>
    <p:extLst>
      <p:ext uri="{BB962C8B-B14F-4D97-AF65-F5344CB8AC3E}">
        <p14:creationId xmlns:p14="http://schemas.microsoft.com/office/powerpoint/2010/main" val="7325219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69267"/>
          </a:xfrm>
        </p:spPr>
        <p:txBody>
          <a:bodyPr/>
          <a:lstStyle/>
          <a:p>
            <a:r>
              <a:rPr lang="en-US" b="1" dirty="0"/>
              <a:t>The science hamster wheel</a:t>
            </a:r>
          </a:p>
        </p:txBody>
      </p:sp>
      <p:sp>
        <p:nvSpPr>
          <p:cNvPr id="8" name="Textfeld 7"/>
          <p:cNvSpPr txBox="1"/>
          <p:nvPr/>
        </p:nvSpPr>
        <p:spPr>
          <a:xfrm>
            <a:off x="2923970" y="6215876"/>
            <a:ext cx="1017202" cy="276999"/>
          </a:xfrm>
          <a:prstGeom prst="rect">
            <a:avLst/>
          </a:prstGeom>
          <a:noFill/>
        </p:spPr>
        <p:txBody>
          <a:bodyPr wrap="none" rtlCol="0">
            <a:spAutoFit/>
          </a:bodyPr>
          <a:lstStyle/>
          <a:p>
            <a:r>
              <a:rPr lang="en-US" sz="1200" dirty="0">
                <a:solidFill>
                  <a:schemeClr val="bg1">
                    <a:lumMod val="50000"/>
                  </a:schemeClr>
                </a:solidFill>
              </a:rPr>
              <a:t>Arslan (2018)</a:t>
            </a:r>
          </a:p>
        </p:txBody>
      </p:sp>
      <p:sp>
        <p:nvSpPr>
          <p:cNvPr id="5" name="Rechteck 4"/>
          <p:cNvSpPr/>
          <p:nvPr/>
        </p:nvSpPr>
        <p:spPr>
          <a:xfrm>
            <a:off x="7620000" y="6405319"/>
            <a:ext cx="2762188" cy="276999"/>
          </a:xfrm>
          <a:prstGeom prst="rect">
            <a:avLst/>
          </a:prstGeom>
        </p:spPr>
        <p:txBody>
          <a:bodyPr wrap="square">
            <a:spAutoFit/>
          </a:bodyPr>
          <a:lstStyle/>
          <a:p>
            <a:pPr algn="r"/>
            <a:r>
              <a:rPr lang="de-DE" sz="1200" dirty="0">
                <a:solidFill>
                  <a:schemeClr val="bg1">
                    <a:lumMod val="50000"/>
                  </a:schemeClr>
                </a:solidFill>
              </a:rPr>
              <a:t>Picture </a:t>
            </a:r>
            <a:r>
              <a:rPr lang="de-DE" sz="1200" dirty="0" err="1">
                <a:solidFill>
                  <a:schemeClr val="bg1">
                    <a:lumMod val="50000"/>
                  </a:schemeClr>
                </a:solidFill>
              </a:rPr>
              <a:t>from</a:t>
            </a:r>
            <a:r>
              <a:rPr lang="de-DE" sz="1200" dirty="0">
                <a:solidFill>
                  <a:schemeClr val="bg1">
                    <a:lumMod val="50000"/>
                  </a:schemeClr>
                </a:solidFill>
              </a:rPr>
              <a:t> pixabay.com </a:t>
            </a:r>
            <a:r>
              <a:rPr lang="de-DE" sz="1200" dirty="0" err="1">
                <a:solidFill>
                  <a:schemeClr val="bg1">
                    <a:lumMod val="50000"/>
                  </a:schemeClr>
                </a:solidFill>
              </a:rPr>
              <a:t>by</a:t>
            </a:r>
            <a:r>
              <a:rPr lang="de-DE" sz="1200" dirty="0">
                <a:solidFill>
                  <a:schemeClr val="bg1">
                    <a:lumMod val="50000"/>
                  </a:schemeClr>
                </a:solidFill>
              </a:rPr>
              <a:t> 3dman_eu </a:t>
            </a:r>
          </a:p>
        </p:txBody>
      </p:sp>
      <p:pic>
        <p:nvPicPr>
          <p:cNvPr id="1027" name="Picture 3" descr="C:\Users\Angelika S\Downloads\hamster-wheel-1014036_1920.jpg"/>
          <p:cNvPicPr>
            <a:picLocks noChangeAspect="1" noChangeArrowheads="1"/>
          </p:cNvPicPr>
          <p:nvPr/>
        </p:nvPicPr>
        <p:blipFill>
          <a:blip r:embed="rId4" cstate="print"/>
          <a:srcRect t="4000" b="4000"/>
          <a:stretch>
            <a:fillRect/>
          </a:stretch>
        </p:blipFill>
        <p:spPr bwMode="auto">
          <a:xfrm>
            <a:off x="4151784" y="2924944"/>
            <a:ext cx="1878470" cy="1728192"/>
          </a:xfrm>
          <a:prstGeom prst="rect">
            <a:avLst/>
          </a:prstGeom>
          <a:noFill/>
        </p:spPr>
      </p:pic>
      <p:sp>
        <p:nvSpPr>
          <p:cNvPr id="9" name="Rectangle 8">
            <a:extLst>
              <a:ext uri="{FF2B5EF4-FFF2-40B4-BE49-F238E27FC236}">
                <a16:creationId xmlns:a16="http://schemas.microsoft.com/office/drawing/2014/main" id="{3C90A9C1-32A5-4A23-84E9-F73C21306318}"/>
              </a:ext>
            </a:extLst>
          </p:cNvPr>
          <p:cNvSpPr/>
          <p:nvPr/>
        </p:nvSpPr>
        <p:spPr>
          <a:xfrm>
            <a:off x="7508644" y="6060326"/>
            <a:ext cx="2873544" cy="276999"/>
          </a:xfrm>
          <a:prstGeom prst="rect">
            <a:avLst/>
          </a:prstGeom>
        </p:spPr>
        <p:txBody>
          <a:bodyPr wrap="none">
            <a:spAutoFit/>
          </a:bodyPr>
          <a:lstStyle/>
          <a:p>
            <a:r>
              <a:rPr lang="en-US" sz="1200" dirty="0">
                <a:solidFill>
                  <a:schemeClr val="tx1">
                    <a:lumMod val="50000"/>
                    <a:lumOff val="50000"/>
                  </a:schemeClr>
                </a:solidFill>
              </a:rPr>
              <a:t>OSC </a:t>
            </a:r>
            <a:r>
              <a:rPr lang="sr-Latn-RS" sz="1200" dirty="0">
                <a:solidFill>
                  <a:schemeClr val="tx1">
                    <a:lumMod val="50000"/>
                    <a:lumOff val="50000"/>
                  </a:schemeClr>
                </a:solidFill>
              </a:rPr>
              <a:t>- </a:t>
            </a:r>
            <a:r>
              <a:rPr lang="en-US" sz="1200" dirty="0">
                <a:solidFill>
                  <a:schemeClr val="tx1">
                    <a:lumMod val="50000"/>
                    <a:lumOff val="50000"/>
                  </a:schemeClr>
                </a:solidFill>
              </a:rPr>
              <a:t>LMU Open science center</a:t>
            </a:r>
            <a:r>
              <a:rPr lang="sr-Latn-RS" sz="1200" dirty="0">
                <a:solidFill>
                  <a:schemeClr val="tx1">
                    <a:lumMod val="50000"/>
                    <a:lumOff val="50000"/>
                  </a:schemeClr>
                </a:solidFill>
              </a:rPr>
              <a:t> / </a:t>
            </a:r>
            <a:r>
              <a:rPr lang="en-US" sz="1200" dirty="0">
                <a:solidFill>
                  <a:schemeClr val="tx1">
                    <a:lumMod val="50000"/>
                    <a:lumOff val="50000"/>
                  </a:schemeClr>
                </a:solidFill>
                <a:hlinkClick r:id="rId5">
                  <a:extLst>
                    <a:ext uri="{A12FA001-AC4F-418D-AE19-62706E023703}">
                      <ahyp:hlinkClr xmlns:ahyp="http://schemas.microsoft.com/office/drawing/2018/hyperlinkcolor" xmlns="" val="tx"/>
                    </a:ext>
                  </a:extLst>
                </a:hlinkClick>
              </a:rPr>
              <a:t>CC BY 4.0</a:t>
            </a:r>
            <a:endParaRPr lang="en-US" sz="1200" dirty="0">
              <a:solidFill>
                <a:schemeClr val="tx1">
                  <a:lumMod val="50000"/>
                  <a:lumOff val="50000"/>
                </a:schemeClr>
              </a:solidFill>
            </a:endParaRPr>
          </a:p>
        </p:txBody>
      </p:sp>
      <p:grpSp>
        <p:nvGrpSpPr>
          <p:cNvPr id="10" name="Group 9">
            <a:extLst>
              <a:ext uri="{FF2B5EF4-FFF2-40B4-BE49-F238E27FC236}">
                <a16:creationId xmlns:a16="http://schemas.microsoft.com/office/drawing/2014/main" id="{12270C52-0136-440B-AD78-1A92067D5FCA}"/>
              </a:ext>
            </a:extLst>
          </p:cNvPr>
          <p:cNvGrpSpPr/>
          <p:nvPr/>
        </p:nvGrpSpPr>
        <p:grpSpPr>
          <a:xfrm>
            <a:off x="2072493" y="1234392"/>
            <a:ext cx="7915521" cy="4524715"/>
            <a:chOff x="1524000" y="1347258"/>
            <a:chExt cx="9144000" cy="5226945"/>
          </a:xfrm>
        </p:grpSpPr>
        <p:pic>
          <p:nvPicPr>
            <p:cNvPr id="11" name="Bild 3">
              <a:extLst>
                <a:ext uri="{FF2B5EF4-FFF2-40B4-BE49-F238E27FC236}">
                  <a16:creationId xmlns:a16="http://schemas.microsoft.com/office/drawing/2014/main" id="{AB9897B3-3583-492D-B0B1-C0291D33BAF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347258"/>
              <a:ext cx="9144000" cy="5226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descr="C:\Users\Angelika S\Downloads\hamster-wheel-1014036_1920.jpg">
              <a:extLst>
                <a:ext uri="{FF2B5EF4-FFF2-40B4-BE49-F238E27FC236}">
                  <a16:creationId xmlns:a16="http://schemas.microsoft.com/office/drawing/2014/main" id="{D9110D17-60D9-4E15-BEDB-0819DD39896F}"/>
                </a:ext>
              </a:extLst>
            </p:cNvPr>
            <p:cNvPicPr>
              <a:picLocks noChangeAspect="1" noChangeArrowheads="1"/>
            </p:cNvPicPr>
            <p:nvPr/>
          </p:nvPicPr>
          <p:blipFill>
            <a:blip r:embed="rId4" cstate="print"/>
            <a:srcRect t="4000" b="4000"/>
            <a:stretch>
              <a:fillRect/>
            </a:stretch>
          </p:blipFill>
          <p:spPr bwMode="auto">
            <a:xfrm>
              <a:off x="4151784" y="2924944"/>
              <a:ext cx="1748822" cy="1608916"/>
            </a:xfrm>
            <a:prstGeom prst="rect">
              <a:avLst/>
            </a:prstGeom>
            <a:noFill/>
          </p:spPr>
        </p:pic>
      </p:grpSp>
      <p:sp>
        <p:nvSpPr>
          <p:cNvPr id="4" name="Oval 3">
            <a:extLst>
              <a:ext uri="{FF2B5EF4-FFF2-40B4-BE49-F238E27FC236}">
                <a16:creationId xmlns:a16="http://schemas.microsoft.com/office/drawing/2014/main" id="{948F4AEC-4B9B-4C77-A1B9-E285F0F9914E}"/>
              </a:ext>
            </a:extLst>
          </p:cNvPr>
          <p:cNvSpPr/>
          <p:nvPr/>
        </p:nvSpPr>
        <p:spPr>
          <a:xfrm>
            <a:off x="7303388" y="1098893"/>
            <a:ext cx="316611" cy="309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22270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2A7823-AC60-4EBB-B71B-8A3CDDF0A160}"/>
              </a:ext>
            </a:extLst>
          </p:cNvPr>
          <p:cNvSpPr/>
          <p:nvPr/>
        </p:nvSpPr>
        <p:spPr>
          <a:xfrm>
            <a:off x="1632858" y="5102128"/>
            <a:ext cx="8521094" cy="157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a:bodyPr>
          <a:lstStyle/>
          <a:p>
            <a:r>
              <a:rPr lang="en-US" b="1" dirty="0"/>
              <a:t>Open Science in the research process</a:t>
            </a:r>
          </a:p>
        </p:txBody>
      </p:sp>
      <p:graphicFrame>
        <p:nvGraphicFramePr>
          <p:cNvPr id="5" name="Diagramm 4"/>
          <p:cNvGraphicFramePr/>
          <p:nvPr>
            <p:extLst>
              <p:ext uri="{D42A27DB-BD31-4B8C-83A1-F6EECF244321}">
                <p14:modId xmlns:p14="http://schemas.microsoft.com/office/powerpoint/2010/main" val="3933259757"/>
              </p:ext>
            </p:extLst>
          </p:nvPr>
        </p:nvGraphicFramePr>
        <p:xfrm>
          <a:off x="3596648" y="21140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feld 6"/>
          <p:cNvSpPr txBox="1"/>
          <p:nvPr/>
        </p:nvSpPr>
        <p:spPr>
          <a:xfrm>
            <a:off x="7413073" y="2085816"/>
            <a:ext cx="2740879" cy="707886"/>
          </a:xfrm>
          <a:prstGeom prst="rect">
            <a:avLst/>
          </a:prstGeom>
          <a:noFill/>
        </p:spPr>
        <p:txBody>
          <a:bodyPr wrap="none" rtlCol="0">
            <a:spAutoFit/>
          </a:bodyPr>
          <a:lstStyle/>
          <a:p>
            <a:r>
              <a:rPr lang="en-US" sz="2000"/>
              <a:t>Formulate hypotheses &amp;</a:t>
            </a:r>
          </a:p>
          <a:p>
            <a:r>
              <a:rPr lang="en-US" sz="2000"/>
              <a:t>analysis plan</a:t>
            </a:r>
          </a:p>
        </p:txBody>
      </p:sp>
      <p:sp>
        <p:nvSpPr>
          <p:cNvPr id="8" name="Textfeld 7"/>
          <p:cNvSpPr txBox="1"/>
          <p:nvPr/>
        </p:nvSpPr>
        <p:spPr>
          <a:xfrm>
            <a:off x="8277169" y="3977768"/>
            <a:ext cx="1418273" cy="400110"/>
          </a:xfrm>
          <a:prstGeom prst="rect">
            <a:avLst/>
          </a:prstGeom>
          <a:noFill/>
        </p:spPr>
        <p:txBody>
          <a:bodyPr wrap="none" rtlCol="0">
            <a:spAutoFit/>
          </a:bodyPr>
          <a:lstStyle/>
          <a:p>
            <a:r>
              <a:rPr lang="en-US" sz="2000"/>
              <a:t>Collect data</a:t>
            </a:r>
          </a:p>
        </p:txBody>
      </p:sp>
      <p:sp>
        <p:nvSpPr>
          <p:cNvPr id="9" name="Textfeld 8"/>
          <p:cNvSpPr txBox="1"/>
          <p:nvPr/>
        </p:nvSpPr>
        <p:spPr>
          <a:xfrm>
            <a:off x="7413072" y="5602014"/>
            <a:ext cx="1508170" cy="400110"/>
          </a:xfrm>
          <a:prstGeom prst="rect">
            <a:avLst/>
          </a:prstGeom>
          <a:noFill/>
        </p:spPr>
        <p:txBody>
          <a:bodyPr wrap="none" rtlCol="0">
            <a:spAutoFit/>
          </a:bodyPr>
          <a:lstStyle/>
          <a:p>
            <a:r>
              <a:rPr lang="en-US" sz="2000"/>
              <a:t>Analyze data</a:t>
            </a:r>
          </a:p>
        </p:txBody>
      </p:sp>
      <p:sp>
        <p:nvSpPr>
          <p:cNvPr id="10" name="Textfeld 9"/>
          <p:cNvSpPr txBox="1"/>
          <p:nvPr/>
        </p:nvSpPr>
        <p:spPr>
          <a:xfrm>
            <a:off x="3956688" y="5457998"/>
            <a:ext cx="2067746" cy="707886"/>
          </a:xfrm>
          <a:prstGeom prst="rect">
            <a:avLst/>
          </a:prstGeom>
          <a:noFill/>
        </p:spPr>
        <p:txBody>
          <a:bodyPr wrap="none" rtlCol="0">
            <a:spAutoFit/>
          </a:bodyPr>
          <a:lstStyle/>
          <a:p>
            <a:r>
              <a:rPr lang="en-US" sz="2000"/>
              <a:t>Interpret &amp; report</a:t>
            </a:r>
          </a:p>
          <a:p>
            <a:pPr algn="r"/>
            <a:r>
              <a:rPr lang="en-US" sz="2000"/>
              <a:t>results</a:t>
            </a:r>
          </a:p>
        </p:txBody>
      </p:sp>
      <p:sp>
        <p:nvSpPr>
          <p:cNvPr id="11" name="Textfeld 10"/>
          <p:cNvSpPr txBox="1"/>
          <p:nvPr/>
        </p:nvSpPr>
        <p:spPr>
          <a:xfrm>
            <a:off x="4004936" y="2330102"/>
            <a:ext cx="1895968" cy="400110"/>
          </a:xfrm>
          <a:prstGeom prst="rect">
            <a:avLst/>
          </a:prstGeom>
          <a:noFill/>
        </p:spPr>
        <p:txBody>
          <a:bodyPr wrap="none" rtlCol="0">
            <a:spAutoFit/>
          </a:bodyPr>
          <a:lstStyle/>
          <a:p>
            <a:r>
              <a:rPr lang="en-US" sz="2000"/>
              <a:t>Replicate results</a:t>
            </a:r>
          </a:p>
        </p:txBody>
      </p:sp>
      <p:sp>
        <p:nvSpPr>
          <p:cNvPr id="13" name="Textfeld 12"/>
          <p:cNvSpPr txBox="1"/>
          <p:nvPr/>
        </p:nvSpPr>
        <p:spPr>
          <a:xfrm>
            <a:off x="7845120" y="1673512"/>
            <a:ext cx="1781450" cy="400110"/>
          </a:xfrm>
          <a:prstGeom prst="rect">
            <a:avLst/>
          </a:prstGeom>
          <a:noFill/>
        </p:spPr>
        <p:txBody>
          <a:bodyPr wrap="none" rtlCol="0">
            <a:spAutoFit/>
          </a:bodyPr>
          <a:lstStyle/>
          <a:p>
            <a:r>
              <a:rPr lang="en-US" sz="2000" b="1" i="1">
                <a:solidFill>
                  <a:srgbClr val="00B0F0"/>
                </a:solidFill>
              </a:rPr>
              <a:t>Preregistration</a:t>
            </a:r>
          </a:p>
        </p:txBody>
      </p:sp>
      <p:sp>
        <p:nvSpPr>
          <p:cNvPr id="14" name="Textfeld 13"/>
          <p:cNvSpPr txBox="1"/>
          <p:nvPr/>
        </p:nvSpPr>
        <p:spPr>
          <a:xfrm>
            <a:off x="8709216" y="4305870"/>
            <a:ext cx="2288768" cy="400110"/>
          </a:xfrm>
          <a:prstGeom prst="rect">
            <a:avLst/>
          </a:prstGeom>
          <a:noFill/>
        </p:spPr>
        <p:txBody>
          <a:bodyPr wrap="none" rtlCol="0">
            <a:spAutoFit/>
          </a:bodyPr>
          <a:lstStyle/>
          <a:p>
            <a:r>
              <a:rPr lang="en-US" sz="2000" b="1" i="1">
                <a:solidFill>
                  <a:srgbClr val="00B0F0"/>
                </a:solidFill>
              </a:rPr>
              <a:t>Open Lab Notebook</a:t>
            </a:r>
          </a:p>
        </p:txBody>
      </p:sp>
      <p:sp>
        <p:nvSpPr>
          <p:cNvPr id="15" name="Textfeld 14"/>
          <p:cNvSpPr txBox="1"/>
          <p:nvPr/>
        </p:nvSpPr>
        <p:spPr>
          <a:xfrm>
            <a:off x="2228496" y="3814008"/>
            <a:ext cx="2736304" cy="707886"/>
          </a:xfrm>
          <a:prstGeom prst="rect">
            <a:avLst/>
          </a:prstGeom>
          <a:noFill/>
        </p:spPr>
        <p:txBody>
          <a:bodyPr wrap="square" rtlCol="0">
            <a:spAutoFit/>
          </a:bodyPr>
          <a:lstStyle/>
          <a:p>
            <a:pPr algn="r"/>
            <a:r>
              <a:rPr lang="en-US" sz="2000"/>
              <a:t>Publish &amp; distribute research output</a:t>
            </a:r>
          </a:p>
        </p:txBody>
      </p:sp>
      <p:sp>
        <p:nvSpPr>
          <p:cNvPr id="16" name="Textfeld 15"/>
          <p:cNvSpPr txBox="1"/>
          <p:nvPr/>
        </p:nvSpPr>
        <p:spPr>
          <a:xfrm>
            <a:off x="8273115" y="2681624"/>
            <a:ext cx="3028393" cy="400110"/>
          </a:xfrm>
          <a:prstGeom prst="rect">
            <a:avLst/>
          </a:prstGeom>
          <a:noFill/>
        </p:spPr>
        <p:txBody>
          <a:bodyPr wrap="none" rtlCol="0">
            <a:spAutoFit/>
          </a:bodyPr>
          <a:lstStyle/>
          <a:p>
            <a:r>
              <a:rPr lang="en-US" sz="2000" b="1" i="1">
                <a:solidFill>
                  <a:srgbClr val="00B0F0"/>
                </a:solidFill>
              </a:rPr>
              <a:t>Registered Report </a:t>
            </a:r>
            <a:r>
              <a:rPr lang="en-US" sz="1400" b="1" i="1">
                <a:solidFill>
                  <a:srgbClr val="00B0F0"/>
                </a:solidFill>
              </a:rPr>
              <a:t>(1</a:t>
            </a:r>
            <a:r>
              <a:rPr lang="en-US" sz="1400" b="1" i="1" baseline="30000">
                <a:solidFill>
                  <a:srgbClr val="00B0F0"/>
                </a:solidFill>
              </a:rPr>
              <a:t>st</a:t>
            </a:r>
            <a:r>
              <a:rPr lang="en-US" sz="1400" b="1" i="1">
                <a:solidFill>
                  <a:srgbClr val="00B0F0"/>
                </a:solidFill>
              </a:rPr>
              <a:t> phase)</a:t>
            </a:r>
          </a:p>
        </p:txBody>
      </p:sp>
      <p:sp>
        <p:nvSpPr>
          <p:cNvPr id="17" name="Textfeld 16"/>
          <p:cNvSpPr txBox="1"/>
          <p:nvPr/>
        </p:nvSpPr>
        <p:spPr>
          <a:xfrm>
            <a:off x="7269056" y="5962054"/>
            <a:ext cx="2268570" cy="400110"/>
          </a:xfrm>
          <a:prstGeom prst="rect">
            <a:avLst/>
          </a:prstGeom>
          <a:noFill/>
        </p:spPr>
        <p:txBody>
          <a:bodyPr wrap="none" rtlCol="0">
            <a:spAutoFit/>
          </a:bodyPr>
          <a:lstStyle/>
          <a:p>
            <a:r>
              <a:rPr lang="en-US" sz="2000" b="1" i="1">
                <a:solidFill>
                  <a:srgbClr val="00B0F0"/>
                </a:solidFill>
              </a:rPr>
              <a:t>Open Analysis Code</a:t>
            </a:r>
          </a:p>
        </p:txBody>
      </p:sp>
      <p:sp>
        <p:nvSpPr>
          <p:cNvPr id="18" name="Textfeld 17"/>
          <p:cNvSpPr txBox="1"/>
          <p:nvPr/>
        </p:nvSpPr>
        <p:spPr>
          <a:xfrm>
            <a:off x="2516529" y="5457998"/>
            <a:ext cx="1326197" cy="400110"/>
          </a:xfrm>
          <a:prstGeom prst="rect">
            <a:avLst/>
          </a:prstGeom>
          <a:noFill/>
        </p:spPr>
        <p:txBody>
          <a:bodyPr wrap="none" rtlCol="0">
            <a:spAutoFit/>
          </a:bodyPr>
          <a:lstStyle/>
          <a:p>
            <a:r>
              <a:rPr lang="en-US" sz="2000" b="1" i="1">
                <a:solidFill>
                  <a:srgbClr val="00B0F0"/>
                </a:solidFill>
              </a:rPr>
              <a:t>Open Data</a:t>
            </a:r>
          </a:p>
        </p:txBody>
      </p:sp>
      <p:sp>
        <p:nvSpPr>
          <p:cNvPr id="19" name="Textfeld 18"/>
          <p:cNvSpPr txBox="1"/>
          <p:nvPr/>
        </p:nvSpPr>
        <p:spPr>
          <a:xfrm>
            <a:off x="2990531" y="5849976"/>
            <a:ext cx="1831912" cy="400110"/>
          </a:xfrm>
          <a:prstGeom prst="rect">
            <a:avLst/>
          </a:prstGeom>
          <a:noFill/>
        </p:spPr>
        <p:txBody>
          <a:bodyPr wrap="none" rtlCol="0">
            <a:spAutoFit/>
          </a:bodyPr>
          <a:lstStyle/>
          <a:p>
            <a:r>
              <a:rPr lang="en-US" sz="2000" b="1" i="1">
                <a:solidFill>
                  <a:srgbClr val="00B0F0"/>
                </a:solidFill>
              </a:rPr>
              <a:t>Open Materials</a:t>
            </a:r>
          </a:p>
        </p:txBody>
      </p:sp>
      <p:sp>
        <p:nvSpPr>
          <p:cNvPr id="20" name="Textfeld 19"/>
          <p:cNvSpPr txBox="1"/>
          <p:nvPr/>
        </p:nvSpPr>
        <p:spPr>
          <a:xfrm>
            <a:off x="2804561" y="3369766"/>
            <a:ext cx="1500795" cy="400110"/>
          </a:xfrm>
          <a:prstGeom prst="rect">
            <a:avLst/>
          </a:prstGeom>
          <a:noFill/>
        </p:spPr>
        <p:txBody>
          <a:bodyPr wrap="none" rtlCol="0">
            <a:spAutoFit/>
          </a:bodyPr>
          <a:lstStyle/>
          <a:p>
            <a:r>
              <a:rPr lang="en-US" sz="2000" b="1" i="1">
                <a:solidFill>
                  <a:srgbClr val="00B0F0"/>
                </a:solidFill>
              </a:rPr>
              <a:t>Open Access</a:t>
            </a:r>
          </a:p>
        </p:txBody>
      </p:sp>
      <p:sp>
        <p:nvSpPr>
          <p:cNvPr id="21" name="Textfeld 20"/>
          <p:cNvSpPr txBox="1"/>
          <p:nvPr/>
        </p:nvSpPr>
        <p:spPr>
          <a:xfrm>
            <a:off x="2588537" y="4462081"/>
            <a:ext cx="2160240" cy="615553"/>
          </a:xfrm>
          <a:prstGeom prst="rect">
            <a:avLst/>
          </a:prstGeom>
          <a:noFill/>
        </p:spPr>
        <p:txBody>
          <a:bodyPr wrap="square" rtlCol="0">
            <a:spAutoFit/>
          </a:bodyPr>
          <a:lstStyle/>
          <a:p>
            <a:r>
              <a:rPr lang="en-US" sz="2000" b="1" i="1">
                <a:solidFill>
                  <a:srgbClr val="00B0F0"/>
                </a:solidFill>
              </a:rPr>
              <a:t>Registered Report </a:t>
            </a:r>
            <a:r>
              <a:rPr lang="en-US" sz="1400" b="1" i="1">
                <a:solidFill>
                  <a:srgbClr val="00B0F0"/>
                </a:solidFill>
              </a:rPr>
              <a:t>(2</a:t>
            </a:r>
            <a:r>
              <a:rPr lang="en-US" sz="1400" b="1" i="1" baseline="30000">
                <a:solidFill>
                  <a:srgbClr val="00B0F0"/>
                </a:solidFill>
              </a:rPr>
              <a:t>nd</a:t>
            </a:r>
            <a:r>
              <a:rPr lang="en-US" sz="1400" b="1" i="1">
                <a:solidFill>
                  <a:srgbClr val="00B0F0"/>
                </a:solidFill>
              </a:rPr>
              <a:t> phase)</a:t>
            </a:r>
            <a:endParaRPr lang="en-US" sz="2000" b="1" i="1">
              <a:solidFill>
                <a:srgbClr val="00B0F0"/>
              </a:solidFill>
            </a:endParaRPr>
          </a:p>
        </p:txBody>
      </p:sp>
      <p:sp>
        <p:nvSpPr>
          <p:cNvPr id="22" name="Textfeld 21"/>
          <p:cNvSpPr txBox="1"/>
          <p:nvPr/>
        </p:nvSpPr>
        <p:spPr>
          <a:xfrm>
            <a:off x="3247982" y="1961544"/>
            <a:ext cx="2003305" cy="400110"/>
          </a:xfrm>
          <a:prstGeom prst="rect">
            <a:avLst/>
          </a:prstGeom>
          <a:noFill/>
        </p:spPr>
        <p:txBody>
          <a:bodyPr wrap="none" rtlCol="0">
            <a:spAutoFit/>
          </a:bodyPr>
          <a:lstStyle/>
          <a:p>
            <a:r>
              <a:rPr lang="en-US" sz="2000" b="1" i="1">
                <a:solidFill>
                  <a:srgbClr val="00B0F0"/>
                </a:solidFill>
              </a:rPr>
              <a:t>Replication study</a:t>
            </a:r>
          </a:p>
        </p:txBody>
      </p:sp>
      <p:sp>
        <p:nvSpPr>
          <p:cNvPr id="23" name="Textfeld 22"/>
          <p:cNvSpPr txBox="1"/>
          <p:nvPr/>
        </p:nvSpPr>
        <p:spPr>
          <a:xfrm>
            <a:off x="9692648" y="435258"/>
            <a:ext cx="2304256" cy="523220"/>
          </a:xfrm>
          <a:prstGeom prst="rect">
            <a:avLst/>
          </a:prstGeom>
          <a:noFill/>
        </p:spPr>
        <p:txBody>
          <a:bodyPr wrap="square" rtlCol="0">
            <a:spAutoFit/>
          </a:bodyPr>
          <a:lstStyle/>
          <a:p>
            <a:pPr algn="r"/>
            <a:r>
              <a:rPr lang="en-US" sz="1400" dirty="0">
                <a:solidFill>
                  <a:schemeClr val="tx1">
                    <a:lumMod val="50000"/>
                    <a:lumOff val="50000"/>
                  </a:schemeClr>
                </a:solidFill>
              </a:rPr>
              <a:t>get all material here: </a:t>
            </a:r>
            <a:r>
              <a:rPr lang="en-US" sz="1400" dirty="0">
                <a:solidFill>
                  <a:schemeClr val="tx1">
                    <a:lumMod val="50000"/>
                    <a:lumOff val="50000"/>
                  </a:schemeClr>
                </a:solidFill>
                <a:hlinkClick r:id="rId9">
                  <a:extLst>
                    <a:ext uri="{A12FA001-AC4F-418D-AE19-62706E023703}">
                      <ahyp:hlinkClr xmlns:ahyp="http://schemas.microsoft.com/office/drawing/2018/hyperlinkcolor" xmlns="" val="tx"/>
                    </a:ext>
                  </a:extLst>
                </a:hlinkClick>
              </a:rPr>
              <a:t>https://osf.io/zjrhu/</a:t>
            </a:r>
            <a:endParaRPr lang="en-US" sz="1400" dirty="0">
              <a:solidFill>
                <a:schemeClr val="tx1">
                  <a:lumMod val="50000"/>
                  <a:lumOff val="50000"/>
                </a:schemeClr>
              </a:solidFill>
            </a:endParaRPr>
          </a:p>
        </p:txBody>
      </p:sp>
      <p:sp>
        <p:nvSpPr>
          <p:cNvPr id="24" name="Textfeld 23"/>
          <p:cNvSpPr txBox="1"/>
          <p:nvPr/>
        </p:nvSpPr>
        <p:spPr>
          <a:xfrm>
            <a:off x="9771575" y="1785590"/>
            <a:ext cx="1787221" cy="400110"/>
          </a:xfrm>
          <a:prstGeom prst="rect">
            <a:avLst/>
          </a:prstGeom>
          <a:noFill/>
        </p:spPr>
        <p:txBody>
          <a:bodyPr wrap="none" rtlCol="0">
            <a:spAutoFit/>
          </a:bodyPr>
          <a:lstStyle/>
          <a:p>
            <a:r>
              <a:rPr lang="en-US" sz="2000" b="1" i="1">
                <a:solidFill>
                  <a:srgbClr val="00B0F0"/>
                </a:solidFill>
              </a:rPr>
              <a:t>Power Analysis</a:t>
            </a:r>
          </a:p>
        </p:txBody>
      </p:sp>
      <p:sp>
        <p:nvSpPr>
          <p:cNvPr id="25" name="Rectangle 24">
            <a:extLst>
              <a:ext uri="{FF2B5EF4-FFF2-40B4-BE49-F238E27FC236}">
                <a16:creationId xmlns:a16="http://schemas.microsoft.com/office/drawing/2014/main" id="{9BE183E4-DCCB-49D3-9B2B-81D44F06ABA0}"/>
              </a:ext>
            </a:extLst>
          </p:cNvPr>
          <p:cNvSpPr/>
          <p:nvPr/>
        </p:nvSpPr>
        <p:spPr>
          <a:xfrm>
            <a:off x="9134487" y="173815"/>
            <a:ext cx="2873544" cy="276999"/>
          </a:xfrm>
          <a:prstGeom prst="rect">
            <a:avLst/>
          </a:prstGeom>
        </p:spPr>
        <p:txBody>
          <a:bodyPr wrap="none">
            <a:spAutoFit/>
          </a:bodyPr>
          <a:lstStyle/>
          <a:p>
            <a:r>
              <a:rPr lang="en-US" sz="1200" dirty="0">
                <a:solidFill>
                  <a:schemeClr val="tx1">
                    <a:lumMod val="50000"/>
                    <a:lumOff val="50000"/>
                  </a:schemeClr>
                </a:solidFill>
              </a:rPr>
              <a:t>OSC </a:t>
            </a:r>
            <a:r>
              <a:rPr lang="sr-Latn-RS" sz="1200" dirty="0">
                <a:solidFill>
                  <a:schemeClr val="tx1">
                    <a:lumMod val="50000"/>
                    <a:lumOff val="50000"/>
                  </a:schemeClr>
                </a:solidFill>
              </a:rPr>
              <a:t>- </a:t>
            </a:r>
            <a:r>
              <a:rPr lang="en-US" sz="1200" dirty="0">
                <a:solidFill>
                  <a:schemeClr val="tx1">
                    <a:lumMod val="50000"/>
                    <a:lumOff val="50000"/>
                  </a:schemeClr>
                </a:solidFill>
              </a:rPr>
              <a:t>LMU Open science center</a:t>
            </a:r>
            <a:r>
              <a:rPr lang="sr-Latn-RS" sz="1200" dirty="0">
                <a:solidFill>
                  <a:schemeClr val="tx1">
                    <a:lumMod val="50000"/>
                    <a:lumOff val="50000"/>
                  </a:schemeClr>
                </a:solidFill>
              </a:rPr>
              <a:t> / </a:t>
            </a:r>
            <a:r>
              <a:rPr lang="en-US" sz="1200" dirty="0">
                <a:solidFill>
                  <a:schemeClr val="tx1">
                    <a:lumMod val="50000"/>
                    <a:lumOff val="50000"/>
                  </a:schemeClr>
                </a:solidFill>
                <a:hlinkClick r:id="rId10">
                  <a:extLst>
                    <a:ext uri="{A12FA001-AC4F-418D-AE19-62706E023703}">
                      <ahyp:hlinkClr xmlns:ahyp="http://schemas.microsoft.com/office/drawing/2018/hyperlinkcolor" xmlns="" val="tx"/>
                    </a:ext>
                  </a:extLst>
                </a:hlinkClick>
              </a:rPr>
              <a:t>CC BY 4.0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8314908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C:\Users\Angelika S\Downloads\Nurses-and-doctors-on-white-background\6314.jpg"/>
          <p:cNvPicPr>
            <a:picLocks noChangeAspect="1" noChangeArrowheads="1"/>
          </p:cNvPicPr>
          <p:nvPr/>
        </p:nvPicPr>
        <p:blipFill>
          <a:blip r:embed="rId4" cstate="print"/>
          <a:srcRect l="48919" t="49371" r="32582"/>
          <a:stretch>
            <a:fillRect/>
          </a:stretch>
        </p:blipFill>
        <p:spPr bwMode="auto">
          <a:xfrm>
            <a:off x="2351584" y="1454579"/>
            <a:ext cx="1152128" cy="2100439"/>
          </a:xfrm>
          <a:prstGeom prst="rect">
            <a:avLst/>
          </a:prstGeom>
          <a:noFill/>
        </p:spPr>
      </p:pic>
      <p:sp>
        <p:nvSpPr>
          <p:cNvPr id="2" name="Titel 1"/>
          <p:cNvSpPr>
            <a:spLocks noGrp="1"/>
          </p:cNvSpPr>
          <p:nvPr>
            <p:ph type="title"/>
          </p:nvPr>
        </p:nvSpPr>
        <p:spPr>
          <a:xfrm>
            <a:off x="838200" y="365125"/>
            <a:ext cx="10515600" cy="1089453"/>
          </a:xfrm>
        </p:spPr>
        <p:txBody>
          <a:bodyPr/>
          <a:lstStyle/>
          <a:p>
            <a:r>
              <a:rPr lang="en-US" b="1" dirty="0"/>
              <a:t>Why transparency?</a:t>
            </a:r>
          </a:p>
        </p:txBody>
      </p:sp>
      <p:sp>
        <p:nvSpPr>
          <p:cNvPr id="4" name="Rechteck 3"/>
          <p:cNvSpPr/>
          <p:nvPr/>
        </p:nvSpPr>
        <p:spPr>
          <a:xfrm>
            <a:off x="2135560" y="1454578"/>
            <a:ext cx="3888432" cy="2016224"/>
          </a:xfrm>
          <a:prstGeom prst="rect">
            <a:avLst/>
          </a:prstGeom>
          <a:noFill/>
          <a:ln w="19050">
            <a:solidFill>
              <a:srgbClr val="048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hteck 6"/>
          <p:cNvSpPr/>
          <p:nvPr/>
        </p:nvSpPr>
        <p:spPr>
          <a:xfrm>
            <a:off x="6240016" y="1454578"/>
            <a:ext cx="3888432" cy="2016224"/>
          </a:xfrm>
          <a:prstGeom prst="rect">
            <a:avLst/>
          </a:prstGeom>
          <a:noFill/>
          <a:ln w="19050">
            <a:solidFill>
              <a:srgbClr val="048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hteck 8"/>
          <p:cNvSpPr/>
          <p:nvPr/>
        </p:nvSpPr>
        <p:spPr>
          <a:xfrm>
            <a:off x="2135560" y="3652564"/>
            <a:ext cx="3888432" cy="2016224"/>
          </a:xfrm>
          <a:prstGeom prst="rect">
            <a:avLst/>
          </a:prstGeom>
          <a:noFill/>
          <a:ln w="19050">
            <a:solidFill>
              <a:srgbClr val="048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hteck 9"/>
          <p:cNvSpPr/>
          <p:nvPr/>
        </p:nvSpPr>
        <p:spPr>
          <a:xfrm>
            <a:off x="6240016" y="3652564"/>
            <a:ext cx="3888432" cy="2016224"/>
          </a:xfrm>
          <a:prstGeom prst="rect">
            <a:avLst/>
          </a:prstGeom>
          <a:noFill/>
          <a:ln w="19050">
            <a:solidFill>
              <a:srgbClr val="048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feld 11"/>
          <p:cNvSpPr txBox="1"/>
          <p:nvPr/>
        </p:nvSpPr>
        <p:spPr>
          <a:xfrm>
            <a:off x="3621710" y="1708348"/>
            <a:ext cx="2448271" cy="1569660"/>
          </a:xfrm>
          <a:prstGeom prst="rect">
            <a:avLst/>
          </a:prstGeom>
          <a:noFill/>
        </p:spPr>
        <p:txBody>
          <a:bodyPr wrap="square" rtlCol="0">
            <a:spAutoFit/>
          </a:bodyPr>
          <a:lstStyle/>
          <a:p>
            <a:r>
              <a:rPr lang="en-US" sz="2400" dirty="0"/>
              <a:t>Increase trust in science, don’t waste public resources</a:t>
            </a:r>
          </a:p>
        </p:txBody>
      </p:sp>
      <p:sp>
        <p:nvSpPr>
          <p:cNvPr id="13" name="Textfeld 12"/>
          <p:cNvSpPr txBox="1"/>
          <p:nvPr/>
        </p:nvSpPr>
        <p:spPr>
          <a:xfrm>
            <a:off x="7824192" y="1943777"/>
            <a:ext cx="2232248" cy="830997"/>
          </a:xfrm>
          <a:prstGeom prst="rect">
            <a:avLst/>
          </a:prstGeom>
          <a:noFill/>
        </p:spPr>
        <p:txBody>
          <a:bodyPr wrap="square" rtlCol="0">
            <a:spAutoFit/>
          </a:bodyPr>
          <a:lstStyle/>
          <a:p>
            <a:r>
              <a:rPr lang="en-US" sz="2400" dirty="0"/>
              <a:t>Get constructive</a:t>
            </a:r>
          </a:p>
          <a:p>
            <a:r>
              <a:rPr lang="en-US" sz="2400" dirty="0"/>
              <a:t>feedback</a:t>
            </a:r>
          </a:p>
        </p:txBody>
      </p:sp>
      <p:sp>
        <p:nvSpPr>
          <p:cNvPr id="14" name="Textfeld 13"/>
          <p:cNvSpPr txBox="1"/>
          <p:nvPr/>
        </p:nvSpPr>
        <p:spPr>
          <a:xfrm>
            <a:off x="3719736" y="4300637"/>
            <a:ext cx="2232248" cy="830997"/>
          </a:xfrm>
          <a:prstGeom prst="rect">
            <a:avLst/>
          </a:prstGeom>
          <a:noFill/>
        </p:spPr>
        <p:txBody>
          <a:bodyPr wrap="square" rtlCol="0">
            <a:spAutoFit/>
          </a:bodyPr>
          <a:lstStyle/>
          <a:p>
            <a:r>
              <a:rPr lang="en-US" sz="2400" dirty="0"/>
              <a:t>Be international and inclusive</a:t>
            </a:r>
          </a:p>
        </p:txBody>
      </p:sp>
      <p:sp>
        <p:nvSpPr>
          <p:cNvPr id="15" name="Textfeld 14"/>
          <p:cNvSpPr txBox="1"/>
          <p:nvPr/>
        </p:nvSpPr>
        <p:spPr>
          <a:xfrm>
            <a:off x="7896200" y="4156621"/>
            <a:ext cx="2232248" cy="1200329"/>
          </a:xfrm>
          <a:prstGeom prst="rect">
            <a:avLst/>
          </a:prstGeom>
          <a:noFill/>
        </p:spPr>
        <p:txBody>
          <a:bodyPr wrap="square" rtlCol="0">
            <a:spAutoFit/>
          </a:bodyPr>
          <a:lstStyle/>
          <a:p>
            <a:r>
              <a:rPr lang="en-US" sz="2400" dirty="0"/>
              <a:t>Increase the speed of discovery</a:t>
            </a:r>
          </a:p>
        </p:txBody>
      </p:sp>
      <p:sp>
        <p:nvSpPr>
          <p:cNvPr id="16" name="Textfeld 15"/>
          <p:cNvSpPr txBox="1"/>
          <p:nvPr/>
        </p:nvSpPr>
        <p:spPr>
          <a:xfrm>
            <a:off x="3503712" y="6427561"/>
            <a:ext cx="6087372" cy="276999"/>
          </a:xfrm>
          <a:prstGeom prst="rect">
            <a:avLst/>
          </a:prstGeom>
          <a:noFill/>
        </p:spPr>
        <p:txBody>
          <a:bodyPr wrap="none" rtlCol="0">
            <a:spAutoFit/>
          </a:bodyPr>
          <a:lstStyle/>
          <a:p>
            <a:r>
              <a:rPr lang="en-US" sz="1200" dirty="0">
                <a:solidFill>
                  <a:schemeClr val="bg1">
                    <a:lumMod val="50000"/>
                  </a:schemeClr>
                </a:solidFill>
              </a:rPr>
              <a:t>Pictures from freepik.com by @</a:t>
            </a:r>
            <a:r>
              <a:rPr lang="en-US" sz="1200" dirty="0" err="1">
                <a:solidFill>
                  <a:schemeClr val="bg1">
                    <a:lumMod val="50000"/>
                  </a:schemeClr>
                </a:solidFill>
              </a:rPr>
              <a:t>brgfx</a:t>
            </a:r>
            <a:r>
              <a:rPr lang="en-US" sz="1200" dirty="0">
                <a:solidFill>
                  <a:schemeClr val="bg1">
                    <a:lumMod val="50000"/>
                  </a:schemeClr>
                </a:solidFill>
              </a:rPr>
              <a:t>, @</a:t>
            </a:r>
            <a:r>
              <a:rPr lang="en-US" sz="1200" dirty="0" err="1">
                <a:solidFill>
                  <a:schemeClr val="bg1">
                    <a:lumMod val="50000"/>
                  </a:schemeClr>
                </a:solidFill>
              </a:rPr>
              <a:t>makyzz</a:t>
            </a:r>
            <a:r>
              <a:rPr lang="en-US" sz="1200" dirty="0">
                <a:solidFill>
                  <a:schemeClr val="bg1">
                    <a:lumMod val="50000"/>
                  </a:schemeClr>
                </a:solidFill>
              </a:rPr>
              <a:t>; flaticon.com by Icon Pond, </a:t>
            </a:r>
            <a:r>
              <a:rPr lang="en-US" sz="1200" dirty="0" err="1">
                <a:solidFill>
                  <a:schemeClr val="bg1">
                    <a:lumMod val="50000"/>
                  </a:schemeClr>
                </a:solidFill>
              </a:rPr>
              <a:t>Dimitry</a:t>
            </a:r>
            <a:r>
              <a:rPr lang="en-US" sz="1200" dirty="0">
                <a:solidFill>
                  <a:schemeClr val="bg1">
                    <a:lumMod val="50000"/>
                  </a:schemeClr>
                </a:solidFill>
              </a:rPr>
              <a:t> </a:t>
            </a:r>
            <a:r>
              <a:rPr lang="en-US" sz="1200" dirty="0" err="1">
                <a:solidFill>
                  <a:schemeClr val="bg1">
                    <a:lumMod val="50000"/>
                  </a:schemeClr>
                </a:solidFill>
              </a:rPr>
              <a:t>Miroliubov</a:t>
            </a:r>
            <a:endParaRPr lang="en-US" sz="1200" dirty="0">
              <a:solidFill>
                <a:schemeClr val="bg1">
                  <a:lumMod val="50000"/>
                </a:schemeClr>
              </a:solidFill>
            </a:endParaRPr>
          </a:p>
        </p:txBody>
      </p:sp>
      <p:pic>
        <p:nvPicPr>
          <p:cNvPr id="18" name="Picture 3" descr="C:\Users\Angelika S\Downloads\Website-rating-feedback-and-review\442.jpg"/>
          <p:cNvPicPr>
            <a:picLocks noChangeAspect="1" noChangeArrowheads="1"/>
          </p:cNvPicPr>
          <p:nvPr/>
        </p:nvPicPr>
        <p:blipFill>
          <a:blip r:embed="rId5" cstate="print">
            <a:clrChange>
              <a:clrFrom>
                <a:srgbClr val="83C4D8"/>
              </a:clrFrom>
              <a:clrTo>
                <a:srgbClr val="83C4D8">
                  <a:alpha val="0"/>
                </a:srgbClr>
              </a:clrTo>
            </a:clrChange>
          </a:blip>
          <a:srcRect/>
          <a:stretch>
            <a:fillRect/>
          </a:stretch>
        </p:blipFill>
        <p:spPr bwMode="auto">
          <a:xfrm>
            <a:off x="6096000" y="1526586"/>
            <a:ext cx="1872208" cy="1872208"/>
          </a:xfrm>
          <a:prstGeom prst="rect">
            <a:avLst/>
          </a:prstGeom>
          <a:noFill/>
        </p:spPr>
      </p:pic>
      <p:pic>
        <p:nvPicPr>
          <p:cNvPr id="1026" name="Picture 2" descr="C:\Users\Angelika S\Downloads\internet.png"/>
          <p:cNvPicPr>
            <a:picLocks noChangeAspect="1" noChangeArrowheads="1"/>
          </p:cNvPicPr>
          <p:nvPr/>
        </p:nvPicPr>
        <p:blipFill>
          <a:blip r:embed="rId6" cstate="print"/>
          <a:srcRect/>
          <a:stretch>
            <a:fillRect/>
          </a:stretch>
        </p:blipFill>
        <p:spPr bwMode="auto">
          <a:xfrm>
            <a:off x="2207568" y="4012604"/>
            <a:ext cx="1449784" cy="1449784"/>
          </a:xfrm>
          <a:prstGeom prst="rect">
            <a:avLst/>
          </a:prstGeom>
          <a:noFill/>
        </p:spPr>
      </p:pic>
      <p:pic>
        <p:nvPicPr>
          <p:cNvPr id="1027" name="Picture 3" descr="C:\Users\Angelika S\Downloads\startup.png"/>
          <p:cNvPicPr>
            <a:picLocks noChangeAspect="1" noChangeArrowheads="1"/>
          </p:cNvPicPr>
          <p:nvPr/>
        </p:nvPicPr>
        <p:blipFill>
          <a:blip r:embed="rId7" cstate="print"/>
          <a:srcRect/>
          <a:stretch>
            <a:fillRect/>
          </a:stretch>
        </p:blipFill>
        <p:spPr bwMode="auto">
          <a:xfrm>
            <a:off x="6528048" y="4156620"/>
            <a:ext cx="1152128" cy="1152128"/>
          </a:xfrm>
          <a:prstGeom prst="rect">
            <a:avLst/>
          </a:prstGeom>
          <a:noFill/>
        </p:spPr>
      </p:pic>
      <p:sp>
        <p:nvSpPr>
          <p:cNvPr id="17" name="Rectangle 16">
            <a:extLst>
              <a:ext uri="{FF2B5EF4-FFF2-40B4-BE49-F238E27FC236}">
                <a16:creationId xmlns:a16="http://schemas.microsoft.com/office/drawing/2014/main" id="{A3E8E431-5605-42E8-B1AC-A1D850106E94}"/>
              </a:ext>
            </a:extLst>
          </p:cNvPr>
          <p:cNvSpPr/>
          <p:nvPr/>
        </p:nvSpPr>
        <p:spPr>
          <a:xfrm>
            <a:off x="5091276" y="6215876"/>
            <a:ext cx="2873544" cy="276999"/>
          </a:xfrm>
          <a:prstGeom prst="rect">
            <a:avLst/>
          </a:prstGeom>
        </p:spPr>
        <p:txBody>
          <a:bodyPr wrap="none">
            <a:spAutoFit/>
          </a:bodyPr>
          <a:lstStyle/>
          <a:p>
            <a:r>
              <a:rPr lang="en-US" sz="1200" dirty="0">
                <a:solidFill>
                  <a:schemeClr val="tx1">
                    <a:lumMod val="50000"/>
                    <a:lumOff val="50000"/>
                  </a:schemeClr>
                </a:solidFill>
              </a:rPr>
              <a:t>OSC </a:t>
            </a:r>
            <a:r>
              <a:rPr lang="sr-Latn-RS" sz="1200" dirty="0">
                <a:solidFill>
                  <a:schemeClr val="tx1">
                    <a:lumMod val="50000"/>
                    <a:lumOff val="50000"/>
                  </a:schemeClr>
                </a:solidFill>
              </a:rPr>
              <a:t>- </a:t>
            </a:r>
            <a:r>
              <a:rPr lang="en-US" sz="1200" dirty="0">
                <a:solidFill>
                  <a:schemeClr val="tx1">
                    <a:lumMod val="50000"/>
                    <a:lumOff val="50000"/>
                  </a:schemeClr>
                </a:solidFill>
              </a:rPr>
              <a:t>LMU Open science center</a:t>
            </a:r>
            <a:r>
              <a:rPr lang="sr-Latn-RS" sz="1200" dirty="0">
                <a:solidFill>
                  <a:schemeClr val="tx1">
                    <a:lumMod val="50000"/>
                    <a:lumOff val="50000"/>
                  </a:schemeClr>
                </a:solidFill>
              </a:rPr>
              <a:t> / </a:t>
            </a:r>
            <a:r>
              <a:rPr lang="en-US" sz="1200" dirty="0">
                <a:solidFill>
                  <a:schemeClr val="tx1">
                    <a:lumMod val="50000"/>
                    <a:lumOff val="50000"/>
                  </a:schemeClr>
                </a:solidFill>
                <a:hlinkClick r:id="rId8">
                  <a:extLst>
                    <a:ext uri="{A12FA001-AC4F-418D-AE19-62706E023703}">
                      <ahyp:hlinkClr xmlns:ahyp="http://schemas.microsoft.com/office/drawing/2018/hyperlinkcolor" xmlns="" val="tx"/>
                    </a:ext>
                  </a:extLst>
                </a:hlinkClick>
              </a:rPr>
              <a:t>CC BY 4.0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586015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9E04-AC15-45D4-AE46-410DC66B3F75}"/>
              </a:ext>
            </a:extLst>
          </p:cNvPr>
          <p:cNvSpPr>
            <a:spLocks noGrp="1"/>
          </p:cNvSpPr>
          <p:nvPr>
            <p:ph type="title"/>
          </p:nvPr>
        </p:nvSpPr>
        <p:spPr/>
        <p:txBody>
          <a:bodyPr/>
          <a:lstStyle/>
          <a:p>
            <a:r>
              <a:rPr lang="en-US" b="1" dirty="0"/>
              <a:t>Topics</a:t>
            </a:r>
          </a:p>
        </p:txBody>
      </p:sp>
      <p:sp>
        <p:nvSpPr>
          <p:cNvPr id="3" name="Content Placeholder 2">
            <a:extLst>
              <a:ext uri="{FF2B5EF4-FFF2-40B4-BE49-F238E27FC236}">
                <a16:creationId xmlns:a16="http://schemas.microsoft.com/office/drawing/2014/main" id="{1FF84CA0-3181-4467-B5E1-705A340FF57D}"/>
              </a:ext>
            </a:extLst>
          </p:cNvPr>
          <p:cNvSpPr>
            <a:spLocks noGrp="1"/>
          </p:cNvSpPr>
          <p:nvPr>
            <p:ph idx="1"/>
          </p:nvPr>
        </p:nvSpPr>
        <p:spPr>
          <a:xfrm>
            <a:off x="838200" y="1570946"/>
            <a:ext cx="10515600" cy="3993513"/>
          </a:xfrm>
        </p:spPr>
        <p:txBody>
          <a:bodyPr>
            <a:noAutofit/>
          </a:bodyPr>
          <a:lstStyle/>
          <a:p>
            <a:pPr marL="514350" indent="-514350">
              <a:lnSpc>
                <a:spcPct val="70000"/>
              </a:lnSpc>
              <a:buFont typeface="+mj-lt"/>
              <a:buAutoNum type="arabicPeriod"/>
            </a:pPr>
            <a:r>
              <a:rPr lang="en-US" sz="2400" dirty="0">
                <a:solidFill>
                  <a:schemeClr val="accent2"/>
                </a:solidFill>
              </a:rPr>
              <a:t>Principles and concepts of Open Science</a:t>
            </a:r>
          </a:p>
          <a:p>
            <a:pPr marL="514350" indent="-514350">
              <a:lnSpc>
                <a:spcPct val="70000"/>
              </a:lnSpc>
              <a:buFont typeface="+mj-lt"/>
              <a:buAutoNum type="arabicPeriod"/>
            </a:pPr>
            <a:r>
              <a:rPr lang="en-US" sz="2400" dirty="0">
                <a:solidFill>
                  <a:schemeClr val="accent2"/>
                </a:solidFill>
              </a:rPr>
              <a:t>Citizen Science</a:t>
            </a:r>
          </a:p>
          <a:p>
            <a:pPr marL="514350" indent="-514350">
              <a:lnSpc>
                <a:spcPct val="70000"/>
              </a:lnSpc>
              <a:buFont typeface="+mj-lt"/>
              <a:buAutoNum type="arabicPeriod"/>
            </a:pPr>
            <a:r>
              <a:rPr lang="en-US" sz="2400" dirty="0">
                <a:solidFill>
                  <a:schemeClr val="accent2"/>
                </a:solidFill>
              </a:rPr>
              <a:t>Open Research Data </a:t>
            </a:r>
            <a:r>
              <a:rPr lang="en-US" sz="2400" dirty="0"/>
              <a:t>and Materials</a:t>
            </a:r>
          </a:p>
          <a:p>
            <a:pPr marL="514350" indent="-514350">
              <a:lnSpc>
                <a:spcPct val="70000"/>
              </a:lnSpc>
              <a:buFont typeface="+mj-lt"/>
              <a:buAutoNum type="arabicPeriod"/>
            </a:pPr>
            <a:r>
              <a:rPr lang="en-US" sz="2400" dirty="0">
                <a:solidFill>
                  <a:schemeClr val="accent2"/>
                </a:solidFill>
              </a:rPr>
              <a:t>Open Access</a:t>
            </a:r>
          </a:p>
          <a:p>
            <a:pPr marL="514350" indent="-514350">
              <a:lnSpc>
                <a:spcPct val="70000"/>
              </a:lnSpc>
              <a:buFont typeface="+mj-lt"/>
              <a:buAutoNum type="arabicPeriod"/>
            </a:pPr>
            <a:r>
              <a:rPr lang="en-US" sz="2400" dirty="0"/>
              <a:t>Open Research Software and Open Source</a:t>
            </a:r>
          </a:p>
          <a:p>
            <a:pPr marL="514350" indent="-514350">
              <a:lnSpc>
                <a:spcPct val="70000"/>
              </a:lnSpc>
              <a:buFont typeface="+mj-lt"/>
              <a:buAutoNum type="arabicPeriod"/>
            </a:pPr>
            <a:r>
              <a:rPr lang="en-US" sz="2400" dirty="0">
                <a:solidFill>
                  <a:schemeClr val="accent2"/>
                </a:solidFill>
              </a:rPr>
              <a:t>Open Licensing</a:t>
            </a:r>
            <a:r>
              <a:rPr lang="en-US" sz="2400" dirty="0"/>
              <a:t>, Intellectual Property Rights, Open File Formats</a:t>
            </a:r>
          </a:p>
          <a:p>
            <a:pPr marL="514350" indent="-514350">
              <a:lnSpc>
                <a:spcPct val="70000"/>
              </a:lnSpc>
              <a:buFont typeface="+mj-lt"/>
              <a:buAutoNum type="arabicPeriod"/>
            </a:pPr>
            <a:r>
              <a:rPr lang="en-US" sz="2400" dirty="0"/>
              <a:t>Collaborative Platforms</a:t>
            </a:r>
          </a:p>
          <a:p>
            <a:pPr marL="514350" indent="-514350">
              <a:lnSpc>
                <a:spcPct val="70000"/>
              </a:lnSpc>
              <a:buFont typeface="+mj-lt"/>
              <a:buAutoNum type="arabicPeriod"/>
            </a:pPr>
            <a:r>
              <a:rPr lang="en-US" sz="2400" dirty="0"/>
              <a:t>Open Peer Review, Metrics and Evaluation</a:t>
            </a:r>
          </a:p>
          <a:p>
            <a:pPr marL="514350" indent="-514350">
              <a:lnSpc>
                <a:spcPct val="70000"/>
              </a:lnSpc>
              <a:buFont typeface="+mj-lt"/>
              <a:buAutoNum type="arabicPeriod"/>
            </a:pPr>
            <a:r>
              <a:rPr lang="en-US" sz="2400" dirty="0"/>
              <a:t>Open educational resources</a:t>
            </a:r>
          </a:p>
          <a:p>
            <a:pPr marL="514350" indent="-514350">
              <a:lnSpc>
                <a:spcPct val="70000"/>
              </a:lnSpc>
              <a:buFont typeface="+mj-lt"/>
              <a:buAutoNum type="arabicPeriod"/>
            </a:pPr>
            <a:r>
              <a:rPr lang="en-US" sz="2400" dirty="0">
                <a:solidFill>
                  <a:schemeClr val="accent2"/>
                </a:solidFill>
              </a:rPr>
              <a:t>Open Science Policies</a:t>
            </a:r>
          </a:p>
          <a:p>
            <a:pPr marL="514350" indent="-514350">
              <a:lnSpc>
                <a:spcPct val="70000"/>
              </a:lnSpc>
              <a:buFont typeface="+mj-lt"/>
              <a:buAutoNum type="arabicPeriod"/>
            </a:pPr>
            <a:r>
              <a:rPr lang="en-US" sz="2400" dirty="0"/>
              <a:t>Open advocacy</a:t>
            </a:r>
          </a:p>
        </p:txBody>
      </p:sp>
      <p:pic>
        <p:nvPicPr>
          <p:cNvPr id="5" name="Graphic 4" descr="List">
            <a:extLst>
              <a:ext uri="{FF2B5EF4-FFF2-40B4-BE49-F238E27FC236}">
                <a16:creationId xmlns:a16="http://schemas.microsoft.com/office/drawing/2014/main" id="{6179CA26-C9FC-4FAF-BD78-349B0F33E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342582" y="612275"/>
            <a:ext cx="2338244" cy="2338242"/>
          </a:xfrm>
          <a:prstGeom prst="rect">
            <a:avLst/>
          </a:prstGeom>
        </p:spPr>
      </p:pic>
    </p:spTree>
    <p:extLst>
      <p:ext uri="{BB962C8B-B14F-4D97-AF65-F5344CB8AC3E}">
        <p14:creationId xmlns:p14="http://schemas.microsoft.com/office/powerpoint/2010/main" val="200424676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684-C5C6-4D15-A37C-35EF94B8CE66}"/>
              </a:ext>
            </a:extLst>
          </p:cNvPr>
          <p:cNvSpPr>
            <a:spLocks noGrp="1"/>
          </p:cNvSpPr>
          <p:nvPr>
            <p:ph type="title"/>
          </p:nvPr>
        </p:nvSpPr>
        <p:spPr>
          <a:xfrm>
            <a:off x="800800" y="195897"/>
            <a:ext cx="6735618" cy="1325563"/>
          </a:xfrm>
        </p:spPr>
        <p:txBody>
          <a:bodyPr/>
          <a:lstStyle/>
          <a:p>
            <a:r>
              <a:rPr lang="en-US" b="1" dirty="0"/>
              <a:t>Pillars of </a:t>
            </a:r>
            <a:r>
              <a:rPr lang="de-DE" b="1" dirty="0"/>
              <a:t>Open Science</a:t>
            </a:r>
            <a:endParaRPr lang="en-US" b="1" dirty="0"/>
          </a:p>
        </p:txBody>
      </p:sp>
      <p:sp>
        <p:nvSpPr>
          <p:cNvPr id="3" name="Content Placeholder 2">
            <a:extLst>
              <a:ext uri="{FF2B5EF4-FFF2-40B4-BE49-F238E27FC236}">
                <a16:creationId xmlns:a16="http://schemas.microsoft.com/office/drawing/2014/main" id="{947BAAB2-F400-4274-9016-C6B8C9F87F96}"/>
              </a:ext>
            </a:extLst>
          </p:cNvPr>
          <p:cNvSpPr>
            <a:spLocks noGrp="1"/>
          </p:cNvSpPr>
          <p:nvPr>
            <p:ph idx="1"/>
          </p:nvPr>
        </p:nvSpPr>
        <p:spPr>
          <a:xfrm>
            <a:off x="7094802" y="1664145"/>
            <a:ext cx="4118144" cy="4093592"/>
          </a:xfrm>
        </p:spPr>
        <p:txBody>
          <a:bodyPr>
            <a:normAutofit/>
          </a:bodyPr>
          <a:lstStyle/>
          <a:p>
            <a:pPr lvl="0"/>
            <a:r>
              <a:rPr lang="en-US" sz="2400" dirty="0"/>
              <a:t>Open Metrics</a:t>
            </a:r>
          </a:p>
          <a:p>
            <a:pPr lvl="0"/>
            <a:r>
              <a:rPr lang="en-US" sz="2400" dirty="0"/>
              <a:t>Open Licensing and File Formats</a:t>
            </a:r>
          </a:p>
          <a:p>
            <a:r>
              <a:rPr lang="en-US" sz="2400" dirty="0"/>
              <a:t>Citizen Science</a:t>
            </a:r>
          </a:p>
          <a:p>
            <a:r>
              <a:rPr lang="en-US" sz="2400" dirty="0"/>
              <a:t>Open Science Policies</a:t>
            </a:r>
          </a:p>
          <a:p>
            <a:r>
              <a:rPr lang="en-US" sz="2400" dirty="0"/>
              <a:t>Open Advocacy</a:t>
            </a:r>
          </a:p>
          <a:p>
            <a:pPr lvl="0"/>
            <a:r>
              <a:rPr lang="en-US" sz="2400" dirty="0"/>
              <a:t>Reproducibility of research</a:t>
            </a:r>
          </a:p>
          <a:p>
            <a:pPr lvl="0"/>
            <a:r>
              <a:rPr lang="en-US" sz="2400" dirty="0"/>
              <a:t>Transparency in research methods</a:t>
            </a:r>
          </a:p>
        </p:txBody>
      </p:sp>
      <p:graphicFrame>
        <p:nvGraphicFramePr>
          <p:cNvPr id="4" name="Diagramm 5">
            <a:extLst>
              <a:ext uri="{FF2B5EF4-FFF2-40B4-BE49-F238E27FC236}">
                <a16:creationId xmlns:a16="http://schemas.microsoft.com/office/drawing/2014/main" id="{2B52F1DA-F2EE-4BD3-8ED2-A3643E8FD8FA}"/>
              </a:ext>
            </a:extLst>
          </p:cNvPr>
          <p:cNvGraphicFramePr/>
          <p:nvPr>
            <p:extLst>
              <p:ext uri="{D42A27DB-BD31-4B8C-83A1-F6EECF244321}">
                <p14:modId xmlns:p14="http://schemas.microsoft.com/office/powerpoint/2010/main" val="3471471823"/>
              </p:ext>
            </p:extLst>
          </p:nvPr>
        </p:nvGraphicFramePr>
        <p:xfrm>
          <a:off x="743687" y="1378775"/>
          <a:ext cx="5055476" cy="4227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A5CA756F-D138-4D48-B046-85A9A43FC48C}"/>
              </a:ext>
            </a:extLst>
          </p:cNvPr>
          <p:cNvSpPr/>
          <p:nvPr/>
        </p:nvSpPr>
        <p:spPr>
          <a:xfrm>
            <a:off x="6758202" y="843244"/>
            <a:ext cx="4385688" cy="535531"/>
          </a:xfrm>
          <a:prstGeom prst="rect">
            <a:avLst/>
          </a:prstGeom>
        </p:spPr>
        <p:txBody>
          <a:bodyPr wrap="none">
            <a:spAutoFit/>
          </a:bodyPr>
          <a:lstStyle/>
          <a:p>
            <a:pPr defTabSz="914377">
              <a:lnSpc>
                <a:spcPct val="90000"/>
              </a:lnSpc>
              <a:spcBef>
                <a:spcPct val="0"/>
              </a:spcBef>
            </a:pPr>
            <a:r>
              <a:rPr lang="en-US" sz="3200" b="1" dirty="0">
                <a:latin typeface="+mj-lt"/>
                <a:ea typeface="+mj-ea"/>
                <a:cs typeface="+mj-cs"/>
              </a:rPr>
              <a:t>Other important practices</a:t>
            </a:r>
          </a:p>
        </p:txBody>
      </p:sp>
    </p:spTree>
    <p:extLst>
      <p:ext uri="{BB962C8B-B14F-4D97-AF65-F5344CB8AC3E}">
        <p14:creationId xmlns:p14="http://schemas.microsoft.com/office/powerpoint/2010/main" val="33870635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C5E9-B767-4BED-AF29-5A6882A923D7}"/>
              </a:ext>
            </a:extLst>
          </p:cNvPr>
          <p:cNvSpPr>
            <a:spLocks noGrp="1"/>
          </p:cNvSpPr>
          <p:nvPr>
            <p:ph type="title"/>
          </p:nvPr>
        </p:nvSpPr>
        <p:spPr/>
        <p:txBody>
          <a:bodyPr/>
          <a:lstStyle/>
          <a:p>
            <a:r>
              <a:rPr lang="en-US" b="1" dirty="0"/>
              <a:t>What is citizen science?</a:t>
            </a:r>
          </a:p>
        </p:txBody>
      </p:sp>
      <p:sp>
        <p:nvSpPr>
          <p:cNvPr id="3" name="Content Placeholder 2">
            <a:extLst>
              <a:ext uri="{FF2B5EF4-FFF2-40B4-BE49-F238E27FC236}">
                <a16:creationId xmlns:a16="http://schemas.microsoft.com/office/drawing/2014/main" id="{C81D2CD5-FA0B-4631-9092-69BC047BC7F6}"/>
              </a:ext>
            </a:extLst>
          </p:cNvPr>
          <p:cNvSpPr>
            <a:spLocks noGrp="1"/>
          </p:cNvSpPr>
          <p:nvPr>
            <p:ph idx="1"/>
          </p:nvPr>
        </p:nvSpPr>
        <p:spPr>
          <a:xfrm>
            <a:off x="838201" y="1522339"/>
            <a:ext cx="9028842" cy="3897154"/>
          </a:xfrm>
        </p:spPr>
        <p:txBody>
          <a:bodyPr>
            <a:normAutofit/>
          </a:bodyPr>
          <a:lstStyle/>
          <a:p>
            <a:pPr lvl="0"/>
            <a:r>
              <a:rPr lang="en-US" b="1" dirty="0"/>
              <a:t>Involvement of the non-academic public in the process of scientific research</a:t>
            </a:r>
            <a:r>
              <a:rPr lang="en-US" dirty="0"/>
              <a:t> (</a:t>
            </a:r>
            <a:r>
              <a:rPr lang="en-US" dirty="0">
                <a:hlinkClick r:id="rId3"/>
              </a:rPr>
              <a:t>citizenscience.org</a:t>
            </a:r>
            <a:r>
              <a:rPr lang="en-US" dirty="0"/>
              <a:t>)</a:t>
            </a:r>
          </a:p>
          <a:p>
            <a:pPr lvl="0"/>
            <a:r>
              <a:rPr lang="en-US" b="1" dirty="0"/>
              <a:t>Citizens</a:t>
            </a:r>
            <a:r>
              <a:rPr lang="en-US" dirty="0"/>
              <a:t> do scientific work—often working together with experts or scientific institutions </a:t>
            </a:r>
          </a:p>
          <a:p>
            <a:r>
              <a:rPr lang="en-US" dirty="0"/>
              <a:t>Citizen science is </a:t>
            </a:r>
            <a:r>
              <a:rPr lang="en-US" b="1" dirty="0"/>
              <a:t>both an aim and enabler of Open Science</a:t>
            </a:r>
            <a:endParaRPr lang="en-US" dirty="0"/>
          </a:p>
          <a:p>
            <a:pPr lvl="1"/>
            <a:r>
              <a:rPr lang="en-US" dirty="0"/>
              <a:t>Reading open access articles and using open research data leads to </a:t>
            </a:r>
            <a:r>
              <a:rPr lang="en-US" b="1" dirty="0"/>
              <a:t>greater public understanding of science </a:t>
            </a:r>
          </a:p>
          <a:p>
            <a:pPr lvl="1"/>
            <a:r>
              <a:rPr lang="en-US" dirty="0"/>
              <a:t>Citizens </a:t>
            </a:r>
            <a:r>
              <a:rPr lang="en-US" b="1" dirty="0"/>
              <a:t>support the collection, analysis or description of research data</a:t>
            </a:r>
            <a:endParaRPr lang="en-US" dirty="0"/>
          </a:p>
        </p:txBody>
      </p:sp>
      <p:grpSp>
        <p:nvGrpSpPr>
          <p:cNvPr id="8" name="Group 7">
            <a:extLst>
              <a:ext uri="{FF2B5EF4-FFF2-40B4-BE49-F238E27FC236}">
                <a16:creationId xmlns:a16="http://schemas.microsoft.com/office/drawing/2014/main" id="{4D4DAE3A-E501-46CB-B285-7BD77D986DE2}"/>
              </a:ext>
            </a:extLst>
          </p:cNvPr>
          <p:cNvGrpSpPr/>
          <p:nvPr/>
        </p:nvGrpSpPr>
        <p:grpSpPr>
          <a:xfrm>
            <a:off x="9989222" y="186965"/>
            <a:ext cx="1801912" cy="1681881"/>
            <a:chOff x="554337" y="900888"/>
            <a:chExt cx="4574744" cy="4227012"/>
          </a:xfrm>
        </p:grpSpPr>
        <p:pic>
          <p:nvPicPr>
            <p:cNvPr id="4" name="Graphic 3" descr="City">
              <a:extLst>
                <a:ext uri="{FF2B5EF4-FFF2-40B4-BE49-F238E27FC236}">
                  <a16:creationId xmlns:a16="http://schemas.microsoft.com/office/drawing/2014/main" id="{43817E07-2BCC-4744-8C28-BBAA45BE60F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4337" y="900888"/>
              <a:ext cx="1850572" cy="1850572"/>
            </a:xfrm>
            <a:prstGeom prst="rect">
              <a:avLst/>
            </a:prstGeom>
          </p:spPr>
        </p:pic>
        <p:pic>
          <p:nvPicPr>
            <p:cNvPr id="5" name="Graphic 4" descr="City">
              <a:extLst>
                <a:ext uri="{FF2B5EF4-FFF2-40B4-BE49-F238E27FC236}">
                  <a16:creationId xmlns:a16="http://schemas.microsoft.com/office/drawing/2014/main" id="{6A4E27A5-FC56-43A0-B1FD-CD4B026E86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702655" y="925197"/>
              <a:ext cx="2426426" cy="2426426"/>
            </a:xfrm>
            <a:prstGeom prst="rect">
              <a:avLst/>
            </a:prstGeom>
          </p:spPr>
        </p:pic>
        <p:pic>
          <p:nvPicPr>
            <p:cNvPr id="6" name="Graphic 5" descr="Group success">
              <a:extLst>
                <a:ext uri="{FF2B5EF4-FFF2-40B4-BE49-F238E27FC236}">
                  <a16:creationId xmlns:a16="http://schemas.microsoft.com/office/drawing/2014/main" id="{E8130C2E-77AC-4211-93E4-8A55A7599BA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354459" y="2566491"/>
              <a:ext cx="2561409" cy="2561409"/>
            </a:xfrm>
            <a:prstGeom prst="rect">
              <a:avLst/>
            </a:prstGeom>
          </p:spPr>
        </p:pic>
        <p:pic>
          <p:nvPicPr>
            <p:cNvPr id="7" name="Graphic 6" descr="Atom">
              <a:extLst>
                <a:ext uri="{FF2B5EF4-FFF2-40B4-BE49-F238E27FC236}">
                  <a16:creationId xmlns:a16="http://schemas.microsoft.com/office/drawing/2014/main" id="{4165F808-7170-4CB7-939C-38155B58D4E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916453" y="1710329"/>
              <a:ext cx="1382486" cy="1382486"/>
            </a:xfrm>
            <a:prstGeom prst="rect">
              <a:avLst/>
            </a:prstGeom>
          </p:spPr>
        </p:pic>
      </p:grpSp>
    </p:spTree>
    <p:extLst>
      <p:ext uri="{BB962C8B-B14F-4D97-AF65-F5344CB8AC3E}">
        <p14:creationId xmlns:p14="http://schemas.microsoft.com/office/powerpoint/2010/main" val="421689279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2AE9-1260-4D6D-BEC6-6C1F88174AD5}"/>
              </a:ext>
            </a:extLst>
          </p:cNvPr>
          <p:cNvSpPr>
            <a:spLocks noGrp="1"/>
          </p:cNvSpPr>
          <p:nvPr>
            <p:ph type="title"/>
          </p:nvPr>
        </p:nvSpPr>
        <p:spPr/>
        <p:txBody>
          <a:bodyPr/>
          <a:lstStyle/>
          <a:p>
            <a:r>
              <a:rPr lang="en-US" b="1" dirty="0"/>
              <a:t>Key elements when starting a citizen science project</a:t>
            </a:r>
          </a:p>
        </p:txBody>
      </p:sp>
      <p:sp>
        <p:nvSpPr>
          <p:cNvPr id="3" name="Content Placeholder 2">
            <a:extLst>
              <a:ext uri="{FF2B5EF4-FFF2-40B4-BE49-F238E27FC236}">
                <a16:creationId xmlns:a16="http://schemas.microsoft.com/office/drawing/2014/main" id="{FEBB8784-E626-4594-A7A8-3056B09638DC}"/>
              </a:ext>
            </a:extLst>
          </p:cNvPr>
          <p:cNvSpPr>
            <a:spLocks noGrp="1"/>
          </p:cNvSpPr>
          <p:nvPr>
            <p:ph idx="1"/>
          </p:nvPr>
        </p:nvSpPr>
        <p:spPr>
          <a:xfrm>
            <a:off x="838200" y="2059709"/>
            <a:ext cx="10515600" cy="4117254"/>
          </a:xfrm>
        </p:spPr>
        <p:txBody>
          <a:bodyPr/>
          <a:lstStyle/>
          <a:p>
            <a:r>
              <a:rPr lang="en-US" dirty="0"/>
              <a:t>How are you going to engage citizens? </a:t>
            </a:r>
          </a:p>
          <a:p>
            <a:r>
              <a:rPr lang="en-US" dirty="0"/>
              <a:t>How are you going to ensure data quality? </a:t>
            </a:r>
          </a:p>
          <a:p>
            <a:r>
              <a:rPr lang="en-US" dirty="0"/>
              <a:t>How are you going to deal with ethics and legal issues?</a:t>
            </a:r>
          </a:p>
          <a:p>
            <a:endParaRPr lang="en-US" dirty="0"/>
          </a:p>
          <a:p>
            <a:r>
              <a:rPr lang="en-US" dirty="0">
                <a:hlinkClick r:id="rId2"/>
              </a:rPr>
              <a:t>Cases studies</a:t>
            </a:r>
            <a:r>
              <a:rPr lang="en-US" dirty="0"/>
              <a:t> extracted from the UK Research Excellence Framework, may serve as examples of how citizen science activities can be included as societal impact in evaluation reports </a:t>
            </a:r>
          </a:p>
        </p:txBody>
      </p:sp>
    </p:spTree>
    <p:extLst>
      <p:ext uri="{BB962C8B-B14F-4D97-AF65-F5344CB8AC3E}">
        <p14:creationId xmlns:p14="http://schemas.microsoft.com/office/powerpoint/2010/main" val="375232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3912-DF31-492E-8F4A-ACD813B74BDE}"/>
              </a:ext>
            </a:extLst>
          </p:cNvPr>
          <p:cNvSpPr>
            <a:spLocks noGrp="1"/>
          </p:cNvSpPr>
          <p:nvPr>
            <p:ph type="title"/>
          </p:nvPr>
        </p:nvSpPr>
        <p:spPr/>
        <p:txBody>
          <a:bodyPr/>
          <a:lstStyle/>
          <a:p>
            <a:r>
              <a:rPr lang="en-US" b="1" dirty="0"/>
              <a:t>Open Science in practice: </a:t>
            </a:r>
            <a:r>
              <a:rPr lang="en-US" b="1" dirty="0" err="1"/>
              <a:t>OpenClick</a:t>
            </a:r>
            <a:r>
              <a:rPr lang="en-US" b="1" dirty="0"/>
              <a:t> project</a:t>
            </a:r>
          </a:p>
        </p:txBody>
      </p:sp>
      <p:sp>
        <p:nvSpPr>
          <p:cNvPr id="3" name="Content Placeholder 2">
            <a:extLst>
              <a:ext uri="{FF2B5EF4-FFF2-40B4-BE49-F238E27FC236}">
                <a16:creationId xmlns:a16="http://schemas.microsoft.com/office/drawing/2014/main" id="{85AC2E9C-59DF-45B4-9815-DB5CABBDF671}"/>
              </a:ext>
            </a:extLst>
          </p:cNvPr>
          <p:cNvSpPr>
            <a:spLocks noGrp="1"/>
          </p:cNvSpPr>
          <p:nvPr>
            <p:ph idx="1"/>
          </p:nvPr>
        </p:nvSpPr>
        <p:spPr>
          <a:xfrm>
            <a:off x="838200" y="1825625"/>
            <a:ext cx="10515600" cy="3783438"/>
          </a:xfrm>
        </p:spPr>
        <p:txBody>
          <a:bodyPr>
            <a:normAutofit/>
          </a:bodyPr>
          <a:lstStyle/>
          <a:p>
            <a:r>
              <a:rPr lang="en-US" dirty="0"/>
              <a:t>Examples in this presentation are based on </a:t>
            </a:r>
            <a:r>
              <a:rPr lang="en-US" b="1" dirty="0" err="1">
                <a:hlinkClick r:id="rId3"/>
              </a:rPr>
              <a:t>OpenClick</a:t>
            </a:r>
            <a:r>
              <a:rPr lang="en-US" dirty="0"/>
              <a:t> </a:t>
            </a:r>
            <a:r>
              <a:rPr lang="en-US" b="1" dirty="0"/>
              <a:t>project</a:t>
            </a:r>
            <a:r>
              <a:rPr lang="en-US" dirty="0"/>
              <a:t> by Faculty of Mechanical Engineering Ni</a:t>
            </a:r>
            <a:r>
              <a:rPr lang="sr-Latn-RS" dirty="0"/>
              <a:t>š</a:t>
            </a:r>
            <a:endParaRPr lang="en-US" dirty="0">
              <a:solidFill>
                <a:srgbClr val="FF0000"/>
              </a:solidFill>
            </a:endParaRPr>
          </a:p>
          <a:p>
            <a:r>
              <a:rPr lang="en-US" dirty="0"/>
              <a:t>Project </a:t>
            </a:r>
            <a:r>
              <a:rPr lang="en-US" dirty="0" err="1"/>
              <a:t>OpenClick</a:t>
            </a:r>
            <a:r>
              <a:rPr lang="en-US" dirty="0"/>
              <a:t> </a:t>
            </a:r>
            <a:r>
              <a:rPr lang="en-US" b="1" dirty="0"/>
              <a:t>aims to discover physical status, skills and abilities of people based on human – computer interaction tests</a:t>
            </a:r>
            <a:endParaRPr lang="en-US" dirty="0"/>
          </a:p>
          <a:p>
            <a:r>
              <a:rPr lang="en-US" dirty="0" err="1"/>
              <a:t>OpenClick</a:t>
            </a:r>
            <a:r>
              <a:rPr lang="en-US" dirty="0"/>
              <a:t> is research project </a:t>
            </a:r>
            <a:r>
              <a:rPr lang="en-US" b="1" dirty="0"/>
              <a:t>fully based on Open Science principles</a:t>
            </a:r>
            <a:endParaRPr lang="en-US" dirty="0"/>
          </a:p>
          <a:p>
            <a:r>
              <a:rPr lang="en-US" b="1" dirty="0"/>
              <a:t>Registered persons can</a:t>
            </a:r>
            <a:r>
              <a:rPr lang="en-US" dirty="0"/>
              <a:t> use </a:t>
            </a:r>
            <a:r>
              <a:rPr lang="en-US" dirty="0" err="1"/>
              <a:t>OpenClick</a:t>
            </a:r>
            <a:r>
              <a:rPr lang="en-US" dirty="0"/>
              <a:t> project infrastructure (tools, methodology, data sets) to </a:t>
            </a:r>
            <a:r>
              <a:rPr lang="en-US" b="1" dirty="0"/>
              <a:t>conduct their own research </a:t>
            </a:r>
            <a:r>
              <a:rPr lang="en-US" dirty="0"/>
              <a:t>as long as they respect project’s principles, rules, IPR and licensing policy</a:t>
            </a:r>
          </a:p>
        </p:txBody>
      </p:sp>
    </p:spTree>
    <p:extLst>
      <p:ext uri="{BB962C8B-B14F-4D97-AF65-F5344CB8AC3E}">
        <p14:creationId xmlns:p14="http://schemas.microsoft.com/office/powerpoint/2010/main" val="101871068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670F7-8404-410E-95EC-08B734B7BDD9}"/>
              </a:ext>
            </a:extLst>
          </p:cNvPr>
          <p:cNvPicPr>
            <a:picLocks noChangeAspect="1"/>
          </p:cNvPicPr>
          <p:nvPr/>
        </p:nvPicPr>
        <p:blipFill>
          <a:blip r:embed="rId4"/>
          <a:stretch>
            <a:fillRect/>
          </a:stretch>
        </p:blipFill>
        <p:spPr>
          <a:xfrm>
            <a:off x="5910869" y="1646179"/>
            <a:ext cx="5966172" cy="1271628"/>
          </a:xfrm>
          <a:prstGeom prst="rect">
            <a:avLst/>
          </a:prstGeom>
        </p:spPr>
      </p:pic>
      <p:sp>
        <p:nvSpPr>
          <p:cNvPr id="2" name="Title 1">
            <a:extLst>
              <a:ext uri="{FF2B5EF4-FFF2-40B4-BE49-F238E27FC236}">
                <a16:creationId xmlns:a16="http://schemas.microsoft.com/office/drawing/2014/main" id="{7CC60390-5789-44D8-A7F9-212B87714F91}"/>
              </a:ext>
            </a:extLst>
          </p:cNvPr>
          <p:cNvSpPr>
            <a:spLocks noGrp="1"/>
          </p:cNvSpPr>
          <p:nvPr>
            <p:ph type="title"/>
          </p:nvPr>
        </p:nvSpPr>
        <p:spPr/>
        <p:txBody>
          <a:bodyPr/>
          <a:lstStyle/>
          <a:p>
            <a:r>
              <a:rPr lang="en-US" b="1" dirty="0"/>
              <a:t>Example</a:t>
            </a:r>
            <a:r>
              <a:rPr lang="sr-Latn-RS" b="1" dirty="0"/>
              <a:t>:</a:t>
            </a:r>
            <a:r>
              <a:rPr lang="en-US" b="1" dirty="0"/>
              <a:t> </a:t>
            </a:r>
            <a:r>
              <a:rPr lang="en-US" b="1" dirty="0" err="1"/>
              <a:t>OpenClick</a:t>
            </a:r>
            <a:r>
              <a:rPr lang="en-US" b="1" dirty="0"/>
              <a:t> and citizen science</a:t>
            </a:r>
          </a:p>
        </p:txBody>
      </p:sp>
      <p:sp>
        <p:nvSpPr>
          <p:cNvPr id="3" name="Content Placeholder 2">
            <a:extLst>
              <a:ext uri="{FF2B5EF4-FFF2-40B4-BE49-F238E27FC236}">
                <a16:creationId xmlns:a16="http://schemas.microsoft.com/office/drawing/2014/main" id="{461F8DCB-DD35-46DB-9EE1-7BD0BBEAE753}"/>
              </a:ext>
            </a:extLst>
          </p:cNvPr>
          <p:cNvSpPr>
            <a:spLocks noGrp="1"/>
          </p:cNvSpPr>
          <p:nvPr>
            <p:ph idx="1"/>
          </p:nvPr>
        </p:nvSpPr>
        <p:spPr>
          <a:xfrm>
            <a:off x="838200" y="1825625"/>
            <a:ext cx="8479971" cy="4351338"/>
          </a:xfrm>
        </p:spPr>
        <p:txBody>
          <a:bodyPr/>
          <a:lstStyle/>
          <a:p>
            <a:r>
              <a:rPr lang="en-US" dirty="0"/>
              <a:t>Go to </a:t>
            </a:r>
            <a:r>
              <a:rPr lang="en-US" dirty="0">
                <a:hlinkClick r:id="rId5"/>
              </a:rPr>
              <a:t>www.openclick.rs</a:t>
            </a:r>
            <a:r>
              <a:rPr lang="sr-Latn-RS" dirty="0"/>
              <a:t> portal</a:t>
            </a:r>
          </a:p>
          <a:p>
            <a:r>
              <a:rPr lang="en-US" dirty="0"/>
              <a:t>Explore the portal structure</a:t>
            </a:r>
          </a:p>
          <a:p>
            <a:r>
              <a:rPr lang="en-US" dirty="0"/>
              <a:t>Run </a:t>
            </a:r>
            <a:r>
              <a:rPr lang="en-US" dirty="0" err="1"/>
              <a:t>OpenClick</a:t>
            </a:r>
            <a:r>
              <a:rPr lang="en-US" dirty="0"/>
              <a:t>: </a:t>
            </a:r>
            <a:r>
              <a:rPr lang="en-US" b="1" dirty="0"/>
              <a:t>Project </a:t>
            </a:r>
            <a:r>
              <a:rPr lang="sr-Latn-RS" b="1" dirty="0" err="1"/>
              <a:t>OpenClick</a:t>
            </a:r>
            <a:r>
              <a:rPr lang="sr-Latn-RS" b="1" dirty="0"/>
              <a:t> &gt; </a:t>
            </a:r>
            <a:r>
              <a:rPr lang="en-US" b="1" dirty="0"/>
              <a:t>Run</a:t>
            </a:r>
            <a:r>
              <a:rPr lang="sr-Latn-RS" b="1" dirty="0"/>
              <a:t> </a:t>
            </a:r>
            <a:r>
              <a:rPr lang="sr-Latn-RS" b="1" dirty="0" err="1"/>
              <a:t>OpenClick</a:t>
            </a:r>
            <a:r>
              <a:rPr lang="sr-Latn-RS" dirty="0"/>
              <a:t>, </a:t>
            </a:r>
            <a:br>
              <a:rPr lang="sr-Latn-RS" dirty="0"/>
            </a:br>
            <a:r>
              <a:rPr lang="en-US" dirty="0"/>
              <a:t>or go directly to </a:t>
            </a:r>
            <a:r>
              <a:rPr lang="en-US" dirty="0">
                <a:hlinkClick r:id="rId6"/>
              </a:rPr>
              <a:t>http://openclick.masfak.ni.ac.rs/#/</a:t>
            </a:r>
            <a:endParaRPr lang="sr-Latn-RS" dirty="0"/>
          </a:p>
          <a:p>
            <a:r>
              <a:rPr lang="en-US" dirty="0"/>
              <a:t>Click on </a:t>
            </a:r>
            <a:r>
              <a:rPr lang="en-US" b="1" dirty="0"/>
              <a:t>Register New Account</a:t>
            </a:r>
            <a:r>
              <a:rPr lang="en-US" dirty="0"/>
              <a:t> and enter your data (registration is anonymized)</a:t>
            </a:r>
          </a:p>
          <a:p>
            <a:r>
              <a:rPr lang="en-US" dirty="0"/>
              <a:t>Tick the box to </a:t>
            </a:r>
            <a:r>
              <a:rPr lang="en-US" b="1" dirty="0"/>
              <a:t>confirm data collection </a:t>
            </a:r>
            <a:r>
              <a:rPr lang="en-US" dirty="0"/>
              <a:t>and processing</a:t>
            </a:r>
          </a:p>
        </p:txBody>
      </p:sp>
    </p:spTree>
    <p:extLst>
      <p:ext uri="{BB962C8B-B14F-4D97-AF65-F5344CB8AC3E}">
        <p14:creationId xmlns:p14="http://schemas.microsoft.com/office/powerpoint/2010/main" val="8695169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C93-4CCA-4AF0-94AB-1396E2C082CE}"/>
              </a:ext>
            </a:extLst>
          </p:cNvPr>
          <p:cNvSpPr>
            <a:spLocks noGrp="1"/>
          </p:cNvSpPr>
          <p:nvPr>
            <p:ph type="title"/>
          </p:nvPr>
        </p:nvSpPr>
        <p:spPr/>
        <p:txBody>
          <a:bodyPr/>
          <a:lstStyle/>
          <a:p>
            <a:r>
              <a:rPr lang="en-US" b="1" dirty="0"/>
              <a:t>Goals</a:t>
            </a:r>
          </a:p>
        </p:txBody>
      </p:sp>
      <p:sp>
        <p:nvSpPr>
          <p:cNvPr id="3" name="Content Placeholder 2">
            <a:extLst>
              <a:ext uri="{FF2B5EF4-FFF2-40B4-BE49-F238E27FC236}">
                <a16:creationId xmlns:a16="http://schemas.microsoft.com/office/drawing/2014/main" id="{FE09CAA8-0ACA-4FF6-9B31-B955C07A1F86}"/>
              </a:ext>
            </a:extLst>
          </p:cNvPr>
          <p:cNvSpPr>
            <a:spLocks noGrp="1"/>
          </p:cNvSpPr>
          <p:nvPr>
            <p:ph idx="1"/>
          </p:nvPr>
        </p:nvSpPr>
        <p:spPr>
          <a:xfrm>
            <a:off x="838200" y="1825625"/>
            <a:ext cx="8803640" cy="3813175"/>
          </a:xfrm>
        </p:spPr>
        <p:txBody>
          <a:bodyPr>
            <a:normAutofit/>
          </a:bodyPr>
          <a:lstStyle/>
          <a:p>
            <a:pPr marL="514350" indent="-514350">
              <a:buFont typeface="+mj-lt"/>
              <a:buAutoNum type="arabicPeriod"/>
            </a:pPr>
            <a:r>
              <a:rPr lang="en-US" b="1" dirty="0"/>
              <a:t>An</a:t>
            </a:r>
            <a:r>
              <a:rPr lang="en-US" dirty="0"/>
              <a:t> </a:t>
            </a:r>
            <a:r>
              <a:rPr lang="en-US" b="1" dirty="0"/>
              <a:t>introduction to Open Science (OS)</a:t>
            </a:r>
          </a:p>
          <a:p>
            <a:pPr marL="514350" indent="-514350">
              <a:buFont typeface="+mj-lt"/>
              <a:buAutoNum type="arabicPeriod"/>
            </a:pPr>
            <a:r>
              <a:rPr lang="en-US" b="1" dirty="0"/>
              <a:t>Deeper insight into elements of OS through real-life examples and exercises</a:t>
            </a:r>
          </a:p>
          <a:p>
            <a:pPr marL="514350" indent="-514350">
              <a:buFont typeface="+mj-lt"/>
              <a:buAutoNum type="arabicPeriod"/>
            </a:pPr>
            <a:r>
              <a:rPr lang="en-US" b="1" dirty="0"/>
              <a:t>Excerpt</a:t>
            </a:r>
            <a:r>
              <a:rPr lang="en-US" dirty="0"/>
              <a:t> </a:t>
            </a:r>
            <a:r>
              <a:rPr lang="en-US" b="1" dirty="0"/>
              <a:t>from one-day “Train the Trainers” course </a:t>
            </a:r>
            <a:r>
              <a:rPr lang="en-US" dirty="0"/>
              <a:t>on Open Science and Intellectual Property Rights aimed at:</a:t>
            </a:r>
          </a:p>
          <a:p>
            <a:pPr lvl="1"/>
            <a:r>
              <a:rPr lang="en-US" dirty="0"/>
              <a:t>Personnel of EURAXESS career development (CD) centers</a:t>
            </a:r>
          </a:p>
          <a:p>
            <a:pPr lvl="1"/>
            <a:r>
              <a:rPr lang="en-US" dirty="0"/>
              <a:t>EURAXESS staff providing limited CD Services</a:t>
            </a:r>
            <a:endParaRPr lang="sr-Latn-RS" dirty="0"/>
          </a:p>
          <a:p>
            <a:pPr lvl="1"/>
            <a:r>
              <a:rPr lang="en-US" dirty="0"/>
              <a:t>Researchers</a:t>
            </a:r>
          </a:p>
        </p:txBody>
      </p:sp>
      <p:pic>
        <p:nvPicPr>
          <p:cNvPr id="5" name="Graphic 4" descr="Bullseye">
            <a:extLst>
              <a:ext uri="{FF2B5EF4-FFF2-40B4-BE49-F238E27FC236}">
                <a16:creationId xmlns:a16="http://schemas.microsoft.com/office/drawing/2014/main" id="{48C93C28-C283-4DB6-BA69-9F65E3CA7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950824" y="365125"/>
            <a:ext cx="1861997" cy="1861997"/>
          </a:xfrm>
          <a:prstGeom prst="rect">
            <a:avLst/>
          </a:prstGeom>
        </p:spPr>
      </p:pic>
    </p:spTree>
    <p:extLst>
      <p:ext uri="{BB962C8B-B14F-4D97-AF65-F5344CB8AC3E}">
        <p14:creationId xmlns:p14="http://schemas.microsoft.com/office/powerpoint/2010/main" val="244982532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2AAB-0CD8-44B4-A38E-6DAB77B12D81}"/>
              </a:ext>
            </a:extLst>
          </p:cNvPr>
          <p:cNvSpPr>
            <a:spLocks noGrp="1"/>
          </p:cNvSpPr>
          <p:nvPr>
            <p:ph type="title"/>
          </p:nvPr>
        </p:nvSpPr>
        <p:spPr/>
        <p:txBody>
          <a:bodyPr/>
          <a:lstStyle/>
          <a:p>
            <a:r>
              <a:rPr lang="en-US" b="1" dirty="0"/>
              <a:t>Test yourself as a citizen</a:t>
            </a:r>
          </a:p>
        </p:txBody>
      </p:sp>
      <p:sp>
        <p:nvSpPr>
          <p:cNvPr id="3" name="Content Placeholder 2">
            <a:extLst>
              <a:ext uri="{FF2B5EF4-FFF2-40B4-BE49-F238E27FC236}">
                <a16:creationId xmlns:a16="http://schemas.microsoft.com/office/drawing/2014/main" id="{B6703985-6B79-45EB-95C3-30D09493B656}"/>
              </a:ext>
            </a:extLst>
          </p:cNvPr>
          <p:cNvSpPr>
            <a:spLocks noGrp="1"/>
          </p:cNvSpPr>
          <p:nvPr>
            <p:ph idx="1"/>
          </p:nvPr>
        </p:nvSpPr>
        <p:spPr/>
        <p:txBody>
          <a:bodyPr/>
          <a:lstStyle/>
          <a:p>
            <a:r>
              <a:rPr lang="en-US" dirty="0"/>
              <a:t>Sign</a:t>
            </a:r>
            <a:r>
              <a:rPr lang="sr-Latn-RS" dirty="0"/>
              <a:t> in </a:t>
            </a:r>
            <a:r>
              <a:rPr lang="en-US" dirty="0"/>
              <a:t>with your username and password</a:t>
            </a:r>
          </a:p>
          <a:p>
            <a:r>
              <a:rPr lang="en-US" dirty="0"/>
              <a:t>You can see the total number of participants and </a:t>
            </a:r>
            <a:br>
              <a:rPr lang="en-US" dirty="0"/>
            </a:br>
            <a:r>
              <a:rPr lang="en-US" dirty="0"/>
              <a:t>the total number of tests</a:t>
            </a:r>
          </a:p>
          <a:p>
            <a:r>
              <a:rPr lang="en-US" dirty="0"/>
              <a:t>One participant can be tested unlimited number of times</a:t>
            </a:r>
          </a:p>
          <a:p>
            <a:r>
              <a:rPr lang="en-US" dirty="0"/>
              <a:t>Carefully read the instructions for each test before you perform it</a:t>
            </a:r>
            <a:endParaRPr lang="sr-Latn-RS" dirty="0"/>
          </a:p>
          <a:p>
            <a:endParaRPr lang="en-US" dirty="0"/>
          </a:p>
        </p:txBody>
      </p:sp>
    </p:spTree>
    <p:extLst>
      <p:ext uri="{BB962C8B-B14F-4D97-AF65-F5344CB8AC3E}">
        <p14:creationId xmlns:p14="http://schemas.microsoft.com/office/powerpoint/2010/main" val="429425230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AC6D-5C3D-446A-9CD7-FF8585D55A07}"/>
              </a:ext>
            </a:extLst>
          </p:cNvPr>
          <p:cNvSpPr>
            <a:spLocks noGrp="1"/>
          </p:cNvSpPr>
          <p:nvPr>
            <p:ph type="title"/>
          </p:nvPr>
        </p:nvSpPr>
        <p:spPr/>
        <p:txBody>
          <a:bodyPr/>
          <a:lstStyle/>
          <a:p>
            <a:r>
              <a:rPr lang="en-US" b="1" dirty="0"/>
              <a:t>Available tests</a:t>
            </a:r>
          </a:p>
        </p:txBody>
      </p:sp>
      <p:sp>
        <p:nvSpPr>
          <p:cNvPr id="3" name="Content Placeholder 2">
            <a:extLst>
              <a:ext uri="{FF2B5EF4-FFF2-40B4-BE49-F238E27FC236}">
                <a16:creationId xmlns:a16="http://schemas.microsoft.com/office/drawing/2014/main" id="{8C134B2A-3F71-4113-9A09-7BB4ED5427ED}"/>
              </a:ext>
            </a:extLst>
          </p:cNvPr>
          <p:cNvSpPr>
            <a:spLocks noGrp="1"/>
          </p:cNvSpPr>
          <p:nvPr>
            <p:ph idx="1"/>
          </p:nvPr>
        </p:nvSpPr>
        <p:spPr/>
        <p:txBody>
          <a:bodyPr/>
          <a:lstStyle/>
          <a:p>
            <a:r>
              <a:rPr lang="en-US" dirty="0"/>
              <a:t>There are nine tests available</a:t>
            </a:r>
          </a:p>
          <a:p>
            <a:r>
              <a:rPr lang="en-US" dirty="0"/>
              <a:t>Each test relates to an elementary operation in interaction with a computer using mouse and keyboard</a:t>
            </a:r>
          </a:p>
          <a:p>
            <a:r>
              <a:rPr lang="en-US" dirty="0"/>
              <a:t>Our motto: Keep it simple</a:t>
            </a:r>
          </a:p>
          <a:p>
            <a:r>
              <a:rPr lang="en-US" dirty="0"/>
              <a:t>All you need to test someone's physical status are computer with mouse and keyboard</a:t>
            </a:r>
          </a:p>
          <a:p>
            <a:endParaRPr lang="en-US" dirty="0"/>
          </a:p>
        </p:txBody>
      </p:sp>
    </p:spTree>
    <p:extLst>
      <p:ext uri="{BB962C8B-B14F-4D97-AF65-F5344CB8AC3E}">
        <p14:creationId xmlns:p14="http://schemas.microsoft.com/office/powerpoint/2010/main" val="102148366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2C04-6280-4E54-8BDF-E02489226DFA}"/>
              </a:ext>
            </a:extLst>
          </p:cNvPr>
          <p:cNvSpPr>
            <a:spLocks noGrp="1"/>
          </p:cNvSpPr>
          <p:nvPr>
            <p:ph type="title"/>
          </p:nvPr>
        </p:nvSpPr>
        <p:spPr/>
        <p:txBody>
          <a:bodyPr/>
          <a:lstStyle/>
          <a:p>
            <a:r>
              <a:rPr lang="en-US" b="1" dirty="0"/>
              <a:t>Your first test</a:t>
            </a:r>
          </a:p>
        </p:txBody>
      </p:sp>
      <p:sp>
        <p:nvSpPr>
          <p:cNvPr id="3" name="Content Placeholder 2">
            <a:extLst>
              <a:ext uri="{FF2B5EF4-FFF2-40B4-BE49-F238E27FC236}">
                <a16:creationId xmlns:a16="http://schemas.microsoft.com/office/drawing/2014/main" id="{D156D66B-005C-4062-A18F-8D27129DB43A}"/>
              </a:ext>
            </a:extLst>
          </p:cNvPr>
          <p:cNvSpPr>
            <a:spLocks noGrp="1"/>
          </p:cNvSpPr>
          <p:nvPr>
            <p:ph idx="1"/>
          </p:nvPr>
        </p:nvSpPr>
        <p:spPr/>
        <p:txBody>
          <a:bodyPr>
            <a:normAutofit/>
          </a:bodyPr>
          <a:lstStyle/>
          <a:p>
            <a:r>
              <a:rPr lang="en-US" dirty="0"/>
              <a:t>Click on </a:t>
            </a:r>
            <a:r>
              <a:rPr lang="en-US" b="1" dirty="0"/>
              <a:t>mouse clicks test</a:t>
            </a:r>
          </a:p>
          <a:p>
            <a:r>
              <a:rPr lang="en-US" dirty="0"/>
              <a:t>Carefully read the instructions</a:t>
            </a:r>
          </a:p>
          <a:p>
            <a:r>
              <a:rPr lang="en-US" dirty="0"/>
              <a:t>Perform the tests</a:t>
            </a:r>
          </a:p>
          <a:p>
            <a:r>
              <a:rPr lang="en-US" dirty="0"/>
              <a:t>If you did not do a regular test, then </a:t>
            </a:r>
            <a:r>
              <a:rPr lang="en-US" b="1" dirty="0"/>
              <a:t>quit</a:t>
            </a:r>
            <a:r>
              <a:rPr lang="en-US" dirty="0"/>
              <a:t> the test (you were confused, your phone rang, any other disturbance)</a:t>
            </a:r>
          </a:p>
          <a:p>
            <a:r>
              <a:rPr lang="en-US" b="1" dirty="0"/>
              <a:t>Save</a:t>
            </a:r>
            <a:r>
              <a:rPr lang="en-US" dirty="0"/>
              <a:t> test results</a:t>
            </a:r>
          </a:p>
          <a:p>
            <a:r>
              <a:rPr lang="en-US" dirty="0"/>
              <a:t>Select: Show as histogram</a:t>
            </a:r>
          </a:p>
          <a:p>
            <a:r>
              <a:rPr lang="en-US" dirty="0"/>
              <a:t>Compare your data with average results</a:t>
            </a:r>
          </a:p>
          <a:p>
            <a:endParaRPr lang="en-US" dirty="0"/>
          </a:p>
        </p:txBody>
      </p:sp>
    </p:spTree>
    <p:extLst>
      <p:ext uri="{BB962C8B-B14F-4D97-AF65-F5344CB8AC3E}">
        <p14:creationId xmlns:p14="http://schemas.microsoft.com/office/powerpoint/2010/main" val="285146803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EDFB-3D2C-4212-86F0-5CBD5D240810}"/>
              </a:ext>
            </a:extLst>
          </p:cNvPr>
          <p:cNvSpPr>
            <a:spLocks noGrp="1"/>
          </p:cNvSpPr>
          <p:nvPr>
            <p:ph type="title"/>
          </p:nvPr>
        </p:nvSpPr>
        <p:spPr/>
        <p:txBody>
          <a:bodyPr/>
          <a:lstStyle/>
          <a:p>
            <a:r>
              <a:rPr lang="en-US" b="1" dirty="0"/>
              <a:t>This test is stupid and useless?</a:t>
            </a:r>
          </a:p>
        </p:txBody>
      </p:sp>
      <p:sp>
        <p:nvSpPr>
          <p:cNvPr id="3" name="Content Placeholder 2">
            <a:extLst>
              <a:ext uri="{FF2B5EF4-FFF2-40B4-BE49-F238E27FC236}">
                <a16:creationId xmlns:a16="http://schemas.microsoft.com/office/drawing/2014/main" id="{61C831D5-DB48-4424-A631-C8E4BB2A21E9}"/>
              </a:ext>
            </a:extLst>
          </p:cNvPr>
          <p:cNvSpPr>
            <a:spLocks noGrp="1"/>
          </p:cNvSpPr>
          <p:nvPr>
            <p:ph idx="1"/>
          </p:nvPr>
        </p:nvSpPr>
        <p:spPr/>
        <p:txBody>
          <a:bodyPr>
            <a:normAutofit/>
          </a:bodyPr>
          <a:lstStyle/>
          <a:p>
            <a:r>
              <a:rPr lang="en-US" dirty="0"/>
              <a:t>The </a:t>
            </a:r>
            <a:r>
              <a:rPr lang="en-US" b="1" dirty="0"/>
              <a:t>physiotherapist</a:t>
            </a:r>
            <a:r>
              <a:rPr lang="en-US" dirty="0"/>
              <a:t> told us that this is a great test that can be used for monitoring patient’s recovery after a hand injury</a:t>
            </a:r>
          </a:p>
          <a:p>
            <a:r>
              <a:rPr lang="en-US" b="1" dirty="0"/>
              <a:t>Neuropsychiatrist</a:t>
            </a:r>
            <a:r>
              <a:rPr lang="en-US" dirty="0"/>
              <a:t> claims this is the ideal way to test whether he gave the right dose of a medicine to a patient with diagnosed schizophrenia</a:t>
            </a:r>
          </a:p>
          <a:p>
            <a:r>
              <a:rPr lang="en-US" dirty="0"/>
              <a:t>The sports </a:t>
            </a:r>
            <a:r>
              <a:rPr lang="en-US" b="1" dirty="0"/>
              <a:t>coach</a:t>
            </a:r>
            <a:r>
              <a:rPr lang="en-US" dirty="0"/>
              <a:t> wants to use this test to track </a:t>
            </a:r>
            <a:r>
              <a:rPr lang="en-US" dirty="0" err="1"/>
              <a:t>sportsmans</a:t>
            </a:r>
            <a:r>
              <a:rPr lang="en-US" dirty="0"/>
              <a:t>' reflexes</a:t>
            </a:r>
          </a:p>
          <a:p>
            <a:r>
              <a:rPr lang="en-US" dirty="0"/>
              <a:t>Each test has dozens of applications</a:t>
            </a:r>
          </a:p>
          <a:p>
            <a:r>
              <a:rPr lang="en-US" dirty="0"/>
              <a:t>It is possible to create a mix of tests for specific research</a:t>
            </a:r>
          </a:p>
        </p:txBody>
      </p:sp>
    </p:spTree>
    <p:extLst>
      <p:ext uri="{BB962C8B-B14F-4D97-AF65-F5344CB8AC3E}">
        <p14:creationId xmlns:p14="http://schemas.microsoft.com/office/powerpoint/2010/main" val="107923887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BE74-AF44-449A-B107-6F11073DD54F}"/>
              </a:ext>
            </a:extLst>
          </p:cNvPr>
          <p:cNvSpPr>
            <a:spLocks noGrp="1"/>
          </p:cNvSpPr>
          <p:nvPr>
            <p:ph type="title"/>
          </p:nvPr>
        </p:nvSpPr>
        <p:spPr/>
        <p:txBody>
          <a:bodyPr/>
          <a:lstStyle/>
          <a:p>
            <a:r>
              <a:rPr lang="en-US" b="1" dirty="0"/>
              <a:t>More tests</a:t>
            </a:r>
          </a:p>
        </p:txBody>
      </p:sp>
      <p:sp>
        <p:nvSpPr>
          <p:cNvPr id="3" name="Content Placeholder 2">
            <a:extLst>
              <a:ext uri="{FF2B5EF4-FFF2-40B4-BE49-F238E27FC236}">
                <a16:creationId xmlns:a16="http://schemas.microsoft.com/office/drawing/2014/main" id="{3485561F-D2A2-4DD4-947D-9DEB072CD96C}"/>
              </a:ext>
            </a:extLst>
          </p:cNvPr>
          <p:cNvSpPr>
            <a:spLocks noGrp="1"/>
          </p:cNvSpPr>
          <p:nvPr>
            <p:ph idx="1"/>
          </p:nvPr>
        </p:nvSpPr>
        <p:spPr/>
        <p:txBody>
          <a:bodyPr/>
          <a:lstStyle/>
          <a:p>
            <a:r>
              <a:rPr lang="en-US" dirty="0"/>
              <a:t>Mouse positioning speed </a:t>
            </a:r>
            <a:endParaRPr lang="sr-Latn-RS" dirty="0"/>
          </a:p>
          <a:p>
            <a:r>
              <a:rPr lang="en-US" dirty="0"/>
              <a:t>Selecting two keys simultaneously</a:t>
            </a:r>
            <a:endParaRPr lang="sr-Latn-RS" dirty="0"/>
          </a:p>
          <a:p>
            <a:r>
              <a:rPr lang="en-US" dirty="0"/>
              <a:t>Text input using the keyboard</a:t>
            </a:r>
          </a:p>
          <a:p>
            <a:r>
              <a:rPr lang="en-US" dirty="0"/>
              <a:t>Alternate selection of the mouse buttons</a:t>
            </a:r>
          </a:p>
          <a:p>
            <a:endParaRPr lang="sr-Latn-RS" dirty="0"/>
          </a:p>
          <a:p>
            <a:endParaRPr lang="en-US" dirty="0"/>
          </a:p>
        </p:txBody>
      </p:sp>
    </p:spTree>
    <p:extLst>
      <p:ext uri="{BB962C8B-B14F-4D97-AF65-F5344CB8AC3E}">
        <p14:creationId xmlns:p14="http://schemas.microsoft.com/office/powerpoint/2010/main" val="213507146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BF43-A124-4CE8-86EF-A57C9D7D5D04}"/>
              </a:ext>
            </a:extLst>
          </p:cNvPr>
          <p:cNvSpPr>
            <a:spLocks noGrp="1"/>
          </p:cNvSpPr>
          <p:nvPr>
            <p:ph type="title"/>
          </p:nvPr>
        </p:nvSpPr>
        <p:spPr/>
        <p:txBody>
          <a:bodyPr/>
          <a:lstStyle/>
          <a:p>
            <a:r>
              <a:rPr lang="en-US" b="1" dirty="0"/>
              <a:t>What is open research data?</a:t>
            </a:r>
          </a:p>
        </p:txBody>
      </p:sp>
      <p:sp>
        <p:nvSpPr>
          <p:cNvPr id="3" name="Content Placeholder 2">
            <a:extLst>
              <a:ext uri="{FF2B5EF4-FFF2-40B4-BE49-F238E27FC236}">
                <a16:creationId xmlns:a16="http://schemas.microsoft.com/office/drawing/2014/main" id="{B9464974-1429-432E-A7AD-6B4D885B1A2A}"/>
              </a:ext>
            </a:extLst>
          </p:cNvPr>
          <p:cNvSpPr>
            <a:spLocks noGrp="1"/>
          </p:cNvSpPr>
          <p:nvPr>
            <p:ph idx="1"/>
          </p:nvPr>
        </p:nvSpPr>
        <p:spPr>
          <a:xfrm>
            <a:off x="838200" y="1825625"/>
            <a:ext cx="7047155" cy="3789867"/>
          </a:xfrm>
        </p:spPr>
        <p:txBody>
          <a:bodyPr>
            <a:normAutofit/>
          </a:bodyPr>
          <a:lstStyle/>
          <a:p>
            <a:r>
              <a:rPr lang="en-US" b="1" dirty="0"/>
              <a:t>Data that can be freely accessed, reused, remixed and redistributed, for purposes of academic research and teaching and beyond</a:t>
            </a:r>
          </a:p>
          <a:p>
            <a:pPr lvl="0"/>
            <a:r>
              <a:rPr lang="en-US" dirty="0"/>
              <a:t>Ideally, open data have </a:t>
            </a:r>
            <a:r>
              <a:rPr lang="en-US" b="1" dirty="0"/>
              <a:t>no restrictions on reuse or redistribution</a:t>
            </a:r>
            <a:r>
              <a:rPr lang="en-US" dirty="0"/>
              <a:t>, and are </a:t>
            </a:r>
            <a:r>
              <a:rPr lang="en-US" b="1" dirty="0"/>
              <a:t>appropriately licensed </a:t>
            </a:r>
            <a:r>
              <a:rPr lang="en-US" dirty="0"/>
              <a:t>as such</a:t>
            </a:r>
          </a:p>
          <a:p>
            <a:pPr lvl="0"/>
            <a:r>
              <a:rPr lang="en-US" dirty="0"/>
              <a:t>At most, the requirement to </a:t>
            </a:r>
            <a:r>
              <a:rPr lang="en-US" b="1" dirty="0"/>
              <a:t>attribute</a:t>
            </a:r>
            <a:r>
              <a:rPr lang="en-US" dirty="0"/>
              <a:t> and </a:t>
            </a:r>
            <a:r>
              <a:rPr lang="en-US" b="1" dirty="0"/>
              <a:t>share alike </a:t>
            </a:r>
            <a:r>
              <a:rPr lang="en-US" dirty="0"/>
              <a:t>are present</a:t>
            </a:r>
          </a:p>
        </p:txBody>
      </p:sp>
      <p:pic>
        <p:nvPicPr>
          <p:cNvPr id="4" name="Picture 3">
            <a:extLst>
              <a:ext uri="{FF2B5EF4-FFF2-40B4-BE49-F238E27FC236}">
                <a16:creationId xmlns:a16="http://schemas.microsoft.com/office/drawing/2014/main" id="{86A5EEB5-7EB4-4B5A-8CC4-1CDEFEDD3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250" y="2485856"/>
            <a:ext cx="3002733" cy="2252049"/>
          </a:xfrm>
          <a:prstGeom prst="rect">
            <a:avLst/>
          </a:prstGeom>
        </p:spPr>
      </p:pic>
    </p:spTree>
    <p:extLst>
      <p:ext uri="{BB962C8B-B14F-4D97-AF65-F5344CB8AC3E}">
        <p14:creationId xmlns:p14="http://schemas.microsoft.com/office/powerpoint/2010/main" val="394825189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E8A10CD-5B8C-4E08-90EA-735092D70CF9}"/>
              </a:ext>
            </a:extLst>
          </p:cNvPr>
          <p:cNvPicPr>
            <a:picLocks noChangeAspect="1" noChangeArrowheads="1"/>
          </p:cNvPicPr>
          <p:nvPr/>
        </p:nvPicPr>
        <p:blipFill>
          <a:blip r:embed="rId3"/>
          <a:srcRect/>
          <a:stretch>
            <a:fillRect/>
          </a:stretch>
        </p:blipFill>
        <p:spPr bwMode="auto">
          <a:xfrm>
            <a:off x="1192234" y="2882321"/>
            <a:ext cx="7908735" cy="2571603"/>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0FA1ACDF-7F5C-4D66-A7E3-333DCA7AC2B3}"/>
              </a:ext>
            </a:extLst>
          </p:cNvPr>
          <p:cNvSpPr>
            <a:spLocks noGrp="1"/>
          </p:cNvSpPr>
          <p:nvPr>
            <p:ph type="title"/>
          </p:nvPr>
        </p:nvSpPr>
        <p:spPr/>
        <p:txBody>
          <a:bodyPr/>
          <a:lstStyle/>
          <a:p>
            <a:r>
              <a:rPr lang="en-US" b="1" dirty="0"/>
              <a:t>Metadata</a:t>
            </a:r>
          </a:p>
        </p:txBody>
      </p:sp>
      <p:sp>
        <p:nvSpPr>
          <p:cNvPr id="3" name="Content Placeholder 2">
            <a:extLst>
              <a:ext uri="{FF2B5EF4-FFF2-40B4-BE49-F238E27FC236}">
                <a16:creationId xmlns:a16="http://schemas.microsoft.com/office/drawing/2014/main" id="{C2254716-7778-477B-9BF7-60432772ADDB}"/>
              </a:ext>
            </a:extLst>
          </p:cNvPr>
          <p:cNvSpPr>
            <a:spLocks noGrp="1"/>
          </p:cNvSpPr>
          <p:nvPr>
            <p:ph idx="1"/>
          </p:nvPr>
        </p:nvSpPr>
        <p:spPr>
          <a:xfrm>
            <a:off x="838200" y="1825625"/>
            <a:ext cx="11214100" cy="1325563"/>
          </a:xfrm>
        </p:spPr>
        <p:txBody>
          <a:bodyPr>
            <a:normAutofit/>
          </a:bodyPr>
          <a:lstStyle/>
          <a:p>
            <a:r>
              <a:rPr lang="en-US" b="1" dirty="0"/>
              <a:t>Metadata</a:t>
            </a:r>
            <a:r>
              <a:rPr lang="en-US" dirty="0"/>
              <a:t> is "data [information] that provides information about other data“ (</a:t>
            </a:r>
            <a:r>
              <a:rPr lang="en-US" dirty="0">
                <a:hlinkClick r:id="rId4"/>
              </a:rPr>
              <a:t>Wikipedia</a:t>
            </a:r>
            <a:r>
              <a:rPr lang="en-US" dirty="0"/>
              <a:t>). </a:t>
            </a:r>
          </a:p>
        </p:txBody>
      </p:sp>
      <p:sp>
        <p:nvSpPr>
          <p:cNvPr id="4" name="Rectangle 3">
            <a:extLst>
              <a:ext uri="{FF2B5EF4-FFF2-40B4-BE49-F238E27FC236}">
                <a16:creationId xmlns:a16="http://schemas.microsoft.com/office/drawing/2014/main" id="{82B99E77-13F0-4C29-B09E-733654A86620}"/>
              </a:ext>
            </a:extLst>
          </p:cNvPr>
          <p:cNvSpPr/>
          <p:nvPr/>
        </p:nvSpPr>
        <p:spPr>
          <a:xfrm>
            <a:off x="7455811" y="164146"/>
            <a:ext cx="4614532" cy="276999"/>
          </a:xfrm>
          <a:prstGeom prst="rect">
            <a:avLst/>
          </a:prstGeom>
        </p:spPr>
        <p:txBody>
          <a:bodyPr wrap="square">
            <a:spAutoFit/>
          </a:bodyPr>
          <a:lstStyle/>
          <a:p>
            <a:pPr algn="r"/>
            <a:r>
              <a:rPr lang="en-US" sz="1200" dirty="0">
                <a:solidFill>
                  <a:schemeClr val="tx1">
                    <a:lumMod val="50000"/>
                    <a:lumOff val="50000"/>
                  </a:schemeClr>
                </a:solidFill>
                <a:hlinkClick r:id="rId5">
                  <a:extLst>
                    <a:ext uri="{A12FA001-AC4F-418D-AE19-62706E023703}">
                      <ahyp:hlinkClr xmlns:ahyp="http://schemas.microsoft.com/office/drawing/2018/hyperlinkcolor" xmlns="" val="tx"/>
                    </a:ext>
                  </a:extLst>
                </a:hlinkClick>
              </a:rPr>
              <a:t>Image</a:t>
            </a:r>
            <a:r>
              <a:rPr lang="en-US" sz="1200" dirty="0">
                <a:solidFill>
                  <a:schemeClr val="tx1">
                    <a:lumMod val="50000"/>
                    <a:lumOff val="50000"/>
                  </a:schemeClr>
                </a:solidFill>
              </a:rPr>
              <a:t> by Dr. Marcus </a:t>
            </a:r>
            <a:r>
              <a:rPr lang="en-US" sz="1200" dirty="0" err="1">
                <a:solidFill>
                  <a:schemeClr val="tx1">
                    <a:lumMod val="50000"/>
                    <a:lumOff val="50000"/>
                  </a:schemeClr>
                </a:solidFill>
              </a:rPr>
              <a:t>Gossler</a:t>
            </a:r>
            <a:r>
              <a:rPr lang="en-US" sz="1200" dirty="0">
                <a:solidFill>
                  <a:schemeClr val="tx1">
                    <a:lumMod val="50000"/>
                    <a:lumOff val="50000"/>
                  </a:schemeClr>
                </a:solidFill>
              </a:rPr>
              <a:t> - Own work, </a:t>
            </a:r>
            <a:r>
              <a:rPr lang="en-US" sz="1200" dirty="0">
                <a:solidFill>
                  <a:schemeClr val="tx1">
                    <a:lumMod val="50000"/>
                    <a:lumOff val="50000"/>
                  </a:schemeClr>
                </a:solidFill>
                <a:hlinkClick r:id="rId6">
                  <a:extLst>
                    <a:ext uri="{A12FA001-AC4F-418D-AE19-62706E023703}">
                      <ahyp:hlinkClr xmlns:ahyp="http://schemas.microsoft.com/office/drawing/2018/hyperlinkcolor" xmlns="" val="tx"/>
                    </a:ext>
                  </a:extLst>
                </a:hlinkClick>
              </a:rPr>
              <a:t>CC BY-SA 3.0</a:t>
            </a:r>
            <a:endParaRPr lang="en-US" sz="1200" dirty="0">
              <a:solidFill>
                <a:schemeClr val="tx1">
                  <a:lumMod val="50000"/>
                  <a:lumOff val="50000"/>
                </a:schemeClr>
              </a:solidFill>
            </a:endParaRPr>
          </a:p>
        </p:txBody>
      </p:sp>
      <p:pic>
        <p:nvPicPr>
          <p:cNvPr id="6" name="Picture 5">
            <a:extLst>
              <a:ext uri="{FF2B5EF4-FFF2-40B4-BE49-F238E27FC236}">
                <a16:creationId xmlns:a16="http://schemas.microsoft.com/office/drawing/2014/main" id="{44CEBB44-6E6A-4ECE-BF20-B57826718A7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55811" y="3340533"/>
            <a:ext cx="2498975" cy="2113391"/>
          </a:xfrm>
          <a:prstGeom prst="rect">
            <a:avLst/>
          </a:prstGeom>
        </p:spPr>
      </p:pic>
    </p:spTree>
    <p:extLst>
      <p:ext uri="{BB962C8B-B14F-4D97-AF65-F5344CB8AC3E}">
        <p14:creationId xmlns:p14="http://schemas.microsoft.com/office/powerpoint/2010/main" val="374369729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CA8C-D1BF-4E37-A54F-2E1E2138DF3C}"/>
              </a:ext>
            </a:extLst>
          </p:cNvPr>
          <p:cNvSpPr>
            <a:spLocks noGrp="1"/>
          </p:cNvSpPr>
          <p:nvPr>
            <p:ph type="title"/>
          </p:nvPr>
        </p:nvSpPr>
        <p:spPr/>
        <p:txBody>
          <a:bodyPr/>
          <a:lstStyle/>
          <a:p>
            <a:r>
              <a:rPr lang="en-US" b="1" dirty="0"/>
              <a:t>Metadata for mouse click test</a:t>
            </a:r>
          </a:p>
        </p:txBody>
      </p:sp>
      <p:pic>
        <p:nvPicPr>
          <p:cNvPr id="1027" name="Picture 3"/>
          <p:cNvPicPr>
            <a:picLocks noChangeAspect="1" noChangeArrowheads="1"/>
          </p:cNvPicPr>
          <p:nvPr/>
        </p:nvPicPr>
        <p:blipFill>
          <a:blip r:embed="rId2"/>
          <a:srcRect/>
          <a:stretch>
            <a:fillRect/>
          </a:stretch>
        </p:blipFill>
        <p:spPr bwMode="auto">
          <a:xfrm>
            <a:off x="1549570" y="1589092"/>
            <a:ext cx="8847905" cy="4534001"/>
          </a:xfrm>
          <a:prstGeom prst="rect">
            <a:avLst/>
          </a:prstGeom>
          <a:noFill/>
          <a:ln w="9525">
            <a:noFill/>
            <a:miter lim="800000"/>
            <a:headEnd/>
            <a:tailEnd/>
          </a:ln>
          <a:effectLst/>
        </p:spPr>
      </p:pic>
    </p:spTree>
    <p:extLst>
      <p:ext uri="{BB962C8B-B14F-4D97-AF65-F5344CB8AC3E}">
        <p14:creationId xmlns:p14="http://schemas.microsoft.com/office/powerpoint/2010/main" val="45394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CEF5-98F5-4A36-9466-C10B15083E62}"/>
              </a:ext>
            </a:extLst>
          </p:cNvPr>
          <p:cNvSpPr>
            <a:spLocks noGrp="1"/>
          </p:cNvSpPr>
          <p:nvPr>
            <p:ph type="title"/>
          </p:nvPr>
        </p:nvSpPr>
        <p:spPr/>
        <p:txBody>
          <a:bodyPr/>
          <a:lstStyle/>
          <a:p>
            <a:r>
              <a:rPr lang="en-US" b="1" dirty="0"/>
              <a:t>FAIR data principles</a:t>
            </a:r>
          </a:p>
        </p:txBody>
      </p:sp>
      <p:sp>
        <p:nvSpPr>
          <p:cNvPr id="3" name="Content Placeholder 2">
            <a:extLst>
              <a:ext uri="{FF2B5EF4-FFF2-40B4-BE49-F238E27FC236}">
                <a16:creationId xmlns:a16="http://schemas.microsoft.com/office/drawing/2014/main" id="{960EB099-EF43-4C5D-AAB7-1AF811ACEFA4}"/>
              </a:ext>
            </a:extLst>
          </p:cNvPr>
          <p:cNvSpPr>
            <a:spLocks noGrp="1"/>
          </p:cNvSpPr>
          <p:nvPr>
            <p:ph idx="1"/>
          </p:nvPr>
        </p:nvSpPr>
        <p:spPr/>
        <p:txBody>
          <a:bodyPr>
            <a:normAutofit/>
          </a:bodyPr>
          <a:lstStyle/>
          <a:p>
            <a:pPr>
              <a:lnSpc>
                <a:spcPct val="100000"/>
              </a:lnSpc>
            </a:pPr>
            <a:r>
              <a:rPr lang="en-US" b="1" dirty="0"/>
              <a:t>Findable: </a:t>
            </a:r>
            <a:r>
              <a:rPr lang="en-US" dirty="0"/>
              <a:t>easy to find the data and the metadata for both humans and computers. Enabled by machine-readable persistent identifiers (PIDs) and metadata</a:t>
            </a:r>
          </a:p>
          <a:p>
            <a:pPr>
              <a:lnSpc>
                <a:spcPct val="100000"/>
              </a:lnSpc>
            </a:pPr>
            <a:r>
              <a:rPr lang="en-US" b="1" dirty="0"/>
              <a:t>Accessible: </a:t>
            </a:r>
            <a:r>
              <a:rPr lang="en-US" dirty="0"/>
              <a:t>data can be retrieved using open protocols, possibly including authentication and authorization</a:t>
            </a:r>
          </a:p>
          <a:p>
            <a:pPr>
              <a:lnSpc>
                <a:spcPct val="100000"/>
              </a:lnSpc>
            </a:pPr>
            <a:r>
              <a:rPr lang="en-US" b="1" dirty="0"/>
              <a:t>Interoperable:</a:t>
            </a:r>
            <a:r>
              <a:rPr lang="en-US" dirty="0"/>
              <a:t> can be combined and used with other data or tools</a:t>
            </a:r>
          </a:p>
          <a:p>
            <a:pPr>
              <a:lnSpc>
                <a:spcPct val="100000"/>
              </a:lnSpc>
            </a:pPr>
            <a:r>
              <a:rPr lang="en-US" b="1" dirty="0"/>
              <a:t>Re-usable: </a:t>
            </a:r>
            <a:r>
              <a:rPr lang="en-US" dirty="0"/>
              <a:t>well-described so that they can be replicated and/or combined in different settings </a:t>
            </a:r>
          </a:p>
        </p:txBody>
      </p:sp>
    </p:spTree>
    <p:extLst>
      <p:ext uri="{BB962C8B-B14F-4D97-AF65-F5344CB8AC3E}">
        <p14:creationId xmlns:p14="http://schemas.microsoft.com/office/powerpoint/2010/main" val="317258518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2197-7355-48FD-9184-41A77B29163C}"/>
              </a:ext>
            </a:extLst>
          </p:cNvPr>
          <p:cNvSpPr>
            <a:spLocks noGrp="1"/>
          </p:cNvSpPr>
          <p:nvPr>
            <p:ph type="title"/>
          </p:nvPr>
        </p:nvSpPr>
        <p:spPr/>
        <p:txBody>
          <a:bodyPr>
            <a:normAutofit/>
          </a:bodyPr>
          <a:lstStyle/>
          <a:p>
            <a:r>
              <a:rPr lang="en-US" b="1"/>
              <a:t>Difference between FAIR data and Open data</a:t>
            </a:r>
            <a:endParaRPr lang="en-US"/>
          </a:p>
        </p:txBody>
      </p:sp>
      <p:sp>
        <p:nvSpPr>
          <p:cNvPr id="3" name="Content Placeholder 2">
            <a:extLst>
              <a:ext uri="{FF2B5EF4-FFF2-40B4-BE49-F238E27FC236}">
                <a16:creationId xmlns:a16="http://schemas.microsoft.com/office/drawing/2014/main" id="{F691D421-F3D6-4BB8-BA1C-984228EF7AA8}"/>
              </a:ext>
            </a:extLst>
          </p:cNvPr>
          <p:cNvSpPr>
            <a:spLocks noGrp="1"/>
          </p:cNvSpPr>
          <p:nvPr>
            <p:ph idx="1"/>
          </p:nvPr>
        </p:nvSpPr>
        <p:spPr/>
        <p:txBody>
          <a:bodyPr>
            <a:normAutofit fontScale="92500" lnSpcReduction="10000"/>
          </a:bodyPr>
          <a:lstStyle/>
          <a:p>
            <a:r>
              <a:rPr lang="en-US" b="1" dirty="0"/>
              <a:t>Open data </a:t>
            </a:r>
            <a:r>
              <a:rPr lang="en-US" dirty="0"/>
              <a:t>should be </a:t>
            </a:r>
            <a:r>
              <a:rPr lang="en-US" b="1" dirty="0"/>
              <a:t>available to everyone to access, use, and share, without </a:t>
            </a:r>
            <a:r>
              <a:rPr lang="en-US" b="1" dirty="0" err="1"/>
              <a:t>licences</a:t>
            </a:r>
            <a:r>
              <a:rPr lang="en-US" b="1" dirty="0"/>
              <a:t>, copyright, or patents</a:t>
            </a:r>
            <a:r>
              <a:rPr lang="en-US" dirty="0"/>
              <a:t>. At most, it should be subject to attribution/share-alike licenses</a:t>
            </a:r>
          </a:p>
          <a:p>
            <a:r>
              <a:rPr lang="en-US" b="1" dirty="0"/>
              <a:t>FAIR data</a:t>
            </a:r>
            <a:r>
              <a:rPr lang="en-US" dirty="0"/>
              <a:t>, uses the term “Accessible” to mean </a:t>
            </a:r>
            <a:r>
              <a:rPr lang="en-US" b="1" dirty="0"/>
              <a:t>accessible by appropriate people, at an appropriate time, in an appropriate way</a:t>
            </a:r>
            <a:r>
              <a:rPr lang="en-US" dirty="0"/>
              <a:t>. Data can be FAIR when it is private, when it is accessible by a defined group of people, or when it is accessible by everyone (open data). For example:</a:t>
            </a:r>
          </a:p>
          <a:p>
            <a:pPr lvl="1"/>
            <a:r>
              <a:rPr lang="en-US" b="1" dirty="0"/>
              <a:t>New experimental data </a:t>
            </a:r>
            <a:r>
              <a:rPr lang="en-US" dirty="0"/>
              <a:t>- accessible by the generator and their group to start, with consortia partners as the findings become refined, with the public upon publication</a:t>
            </a:r>
          </a:p>
          <a:p>
            <a:pPr lvl="1"/>
            <a:r>
              <a:rPr lang="en-US" b="1" dirty="0"/>
              <a:t>Personally sensitive data </a:t>
            </a:r>
            <a:r>
              <a:rPr lang="en-US" dirty="0"/>
              <a:t>may never be publicly accessible and usable</a:t>
            </a:r>
          </a:p>
          <a:p>
            <a:pPr lvl="1"/>
            <a:r>
              <a:rPr lang="en-US" b="1" dirty="0"/>
              <a:t>Commercially sensitive data </a:t>
            </a:r>
            <a:r>
              <a:rPr lang="en-US" dirty="0"/>
              <a:t>may be held privately for stretches of time after collection and interpretation. Users are also free to use more restrictive licenses to govern how the data may be </a:t>
            </a:r>
            <a:r>
              <a:rPr lang="en-US" dirty="0" err="1"/>
              <a:t>reuseds</a:t>
            </a:r>
            <a:endParaRPr lang="en-US" dirty="0"/>
          </a:p>
        </p:txBody>
      </p:sp>
      <p:sp>
        <p:nvSpPr>
          <p:cNvPr id="4" name="Rectangle 3">
            <a:extLst>
              <a:ext uri="{FF2B5EF4-FFF2-40B4-BE49-F238E27FC236}">
                <a16:creationId xmlns:a16="http://schemas.microsoft.com/office/drawing/2014/main" id="{C3A0BD20-BBDD-4233-AB2F-B2DF397BEC17}"/>
              </a:ext>
            </a:extLst>
          </p:cNvPr>
          <p:cNvSpPr/>
          <p:nvPr/>
        </p:nvSpPr>
        <p:spPr>
          <a:xfrm>
            <a:off x="9884825" y="6338982"/>
            <a:ext cx="2019399" cy="307777"/>
          </a:xfrm>
          <a:prstGeom prst="rect">
            <a:avLst/>
          </a:prstGeom>
        </p:spPr>
        <p:txBody>
          <a:bodyPr wrap="none">
            <a:spAutoFit/>
          </a:bodyPr>
          <a:lstStyle/>
          <a:p>
            <a:r>
              <a:rPr lang="en-US" sz="1400" i="1" dirty="0">
                <a:solidFill>
                  <a:schemeClr val="tx1">
                    <a:lumMod val="50000"/>
                    <a:lumOff val="50000"/>
                  </a:schemeClr>
                </a:solidFill>
              </a:rPr>
              <a:t>Source: </a:t>
            </a:r>
            <a:r>
              <a:rPr lang="en-US" sz="1400" i="1" dirty="0">
                <a:solidFill>
                  <a:schemeClr val="tx1">
                    <a:lumMod val="50000"/>
                    <a:lumOff val="50000"/>
                  </a:schemeClr>
                </a:solidFill>
                <a:hlinkClick r:id="rId2"/>
              </a:rPr>
              <a:t>Ask Open Science</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254524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9110-5344-4243-BF90-45454E2A36C4}"/>
              </a:ext>
            </a:extLst>
          </p:cNvPr>
          <p:cNvSpPr>
            <a:spLocks noGrp="1"/>
          </p:cNvSpPr>
          <p:nvPr>
            <p:ph type="title"/>
          </p:nvPr>
        </p:nvSpPr>
        <p:spPr/>
        <p:txBody>
          <a:bodyPr/>
          <a:lstStyle/>
          <a:p>
            <a:r>
              <a:rPr lang="en-US" b="1" dirty="0"/>
              <a:t>Why</a:t>
            </a:r>
            <a:r>
              <a:rPr lang="sr-Latn-RS" b="1" dirty="0"/>
              <a:t> </a:t>
            </a:r>
            <a:r>
              <a:rPr lang="en-US" b="1" dirty="0"/>
              <a:t>take a training on </a:t>
            </a:r>
            <a:r>
              <a:rPr lang="sr-Latn-RS" b="1" dirty="0"/>
              <a:t>Open </a:t>
            </a:r>
            <a:r>
              <a:rPr lang="en-US" b="1" dirty="0"/>
              <a:t>Science</a:t>
            </a:r>
            <a:r>
              <a:rPr lang="sr-Latn-RS" b="1" dirty="0"/>
              <a:t>?</a:t>
            </a:r>
            <a:endParaRPr lang="en-US" dirty="0"/>
          </a:p>
        </p:txBody>
      </p:sp>
      <p:sp>
        <p:nvSpPr>
          <p:cNvPr id="8" name="Content Placeholder 7">
            <a:extLst>
              <a:ext uri="{FF2B5EF4-FFF2-40B4-BE49-F238E27FC236}">
                <a16:creationId xmlns:a16="http://schemas.microsoft.com/office/drawing/2014/main" id="{C089A541-A850-46F6-9A67-1534CC67244A}"/>
              </a:ext>
            </a:extLst>
          </p:cNvPr>
          <p:cNvSpPr>
            <a:spLocks noGrp="1"/>
          </p:cNvSpPr>
          <p:nvPr>
            <p:ph idx="1"/>
          </p:nvPr>
        </p:nvSpPr>
        <p:spPr>
          <a:xfrm>
            <a:off x="838200" y="1690688"/>
            <a:ext cx="10106891" cy="4351338"/>
          </a:xfrm>
        </p:spPr>
        <p:txBody>
          <a:bodyPr>
            <a:normAutofit/>
          </a:bodyPr>
          <a:lstStyle/>
          <a:p>
            <a:pPr algn="just"/>
            <a:r>
              <a:rPr lang="en-US" sz="2600" dirty="0"/>
              <a:t>The term “</a:t>
            </a:r>
            <a:r>
              <a:rPr lang="en-US" sz="2600" b="1" dirty="0"/>
              <a:t>Open Science</a:t>
            </a:r>
            <a:r>
              <a:rPr lang="en-US" sz="2600" dirty="0"/>
              <a:t>” relates to the </a:t>
            </a:r>
            <a:r>
              <a:rPr lang="en-US" sz="2600" b="1" dirty="0"/>
              <a:t>movement</a:t>
            </a:r>
            <a:r>
              <a:rPr lang="en-US" sz="2600" dirty="0"/>
              <a:t> and </a:t>
            </a:r>
            <a:r>
              <a:rPr lang="en-US" sz="2600" b="1" dirty="0"/>
              <a:t>the approach to science </a:t>
            </a:r>
            <a:r>
              <a:rPr lang="en-US" sz="2600" dirty="0"/>
              <a:t>it promotes, that became extremely important in recent years</a:t>
            </a:r>
          </a:p>
          <a:p>
            <a:pPr algn="just"/>
            <a:r>
              <a:rPr lang="en-US" sz="2600" b="1" dirty="0"/>
              <a:t>In Europe, </a:t>
            </a:r>
            <a:r>
              <a:rPr lang="en-US" sz="2600" dirty="0"/>
              <a:t>this is </a:t>
            </a:r>
            <a:r>
              <a:rPr lang="en-US" sz="2600" b="1" dirty="0"/>
              <a:t>recognized through a large number of projects and initiatives </a:t>
            </a:r>
            <a:r>
              <a:rPr lang="en-US" sz="2600" dirty="0"/>
              <a:t>that support and promote the application of principles of Open Science</a:t>
            </a:r>
          </a:p>
          <a:p>
            <a:pPr algn="just"/>
            <a:r>
              <a:rPr lang="en-US" sz="2600" dirty="0"/>
              <a:t>Moreover, it is </a:t>
            </a:r>
            <a:r>
              <a:rPr lang="en-US" sz="2600" b="1" dirty="0"/>
              <a:t>now</a:t>
            </a:r>
            <a:r>
              <a:rPr lang="en-US" sz="2600" dirty="0"/>
              <a:t> </a:t>
            </a:r>
            <a:r>
              <a:rPr lang="en-US" sz="2600" b="1" dirty="0"/>
              <a:t>mandatory to apply some of these principles within H2020 projects</a:t>
            </a:r>
          </a:p>
          <a:p>
            <a:pPr algn="just"/>
            <a:r>
              <a:rPr lang="en-US" sz="2600" dirty="0"/>
              <a:t>The principle of ‘Open Science' </a:t>
            </a:r>
            <a:r>
              <a:rPr lang="en-US" sz="2600" b="1" dirty="0"/>
              <a:t>will become the modus operandi of Horizon Europe, requiring open access to publications and data</a:t>
            </a:r>
          </a:p>
        </p:txBody>
      </p:sp>
      <p:grpSp>
        <p:nvGrpSpPr>
          <p:cNvPr id="5" name="Group 4">
            <a:extLst>
              <a:ext uri="{FF2B5EF4-FFF2-40B4-BE49-F238E27FC236}">
                <a16:creationId xmlns:a16="http://schemas.microsoft.com/office/drawing/2014/main" id="{C9DDD6EE-BC92-4191-B02A-5910F1736D00}"/>
              </a:ext>
            </a:extLst>
          </p:cNvPr>
          <p:cNvGrpSpPr/>
          <p:nvPr/>
        </p:nvGrpSpPr>
        <p:grpSpPr>
          <a:xfrm>
            <a:off x="10594110" y="230196"/>
            <a:ext cx="1241602" cy="1312714"/>
            <a:chOff x="10594110" y="230196"/>
            <a:chExt cx="1241602" cy="1312714"/>
          </a:xfrm>
        </p:grpSpPr>
        <mc:AlternateContent xmlns:mc="http://schemas.openxmlformats.org/markup-compatibility/2006">
          <mc:Choice xmlns:am3d="http://schemas.microsoft.com/office/drawing/2017/model3d" xmlns="" Requires="am3d">
            <p:graphicFrame>
              <p:nvGraphicFramePr>
                <p:cNvPr id="9" name="Content Placeholder 5" descr="Beaker and Flask">
                  <a:extLst>
                    <a:ext uri="{FF2B5EF4-FFF2-40B4-BE49-F238E27FC236}">
                      <a16:creationId xmlns:a16="http://schemas.microsoft.com/office/drawing/2014/main" id="{C2F25D87-4160-4D42-B36C-1CDC2320F47F}"/>
                    </a:ext>
                  </a:extLst>
                </p:cNvPr>
                <p:cNvGraphicFramePr>
                  <a:graphicFrameLocks noChangeAspect="1"/>
                </p:cNvGraphicFramePr>
                <p:nvPr>
                  <p:extLst>
                    <p:ext uri="{D42A27DB-BD31-4B8C-83A1-F6EECF244321}">
                      <p14:modId xmlns:p14="http://schemas.microsoft.com/office/powerpoint/2010/main" val="2291046219"/>
                    </p:ext>
                  </p:extLst>
                </p:nvPr>
              </p:nvGraphicFramePr>
              <p:xfrm>
                <a:off x="10594110" y="300198"/>
                <a:ext cx="1241602" cy="1242712"/>
              </p:xfrm>
              <a:graphic>
                <a:graphicData uri="http://schemas.microsoft.com/office/drawing/2017/model3d">
                  <am3d:model3d r:embed="rId3">
                    <am3d:spPr>
                      <a:xfrm>
                        <a:off x="0" y="0"/>
                        <a:ext cx="1241602" cy="1242712"/>
                      </a:xfrm>
                      <a:prstGeom prst="rect">
                        <a:avLst/>
                      </a:prstGeom>
                    </am3d:spPr>
                    <am3d:camera>
                      <am3d:pos x="0" y="0" z="71123200"/>
                      <am3d:up dx="0" dy="36000000" dz="0"/>
                      <am3d:lookAt x="0" y="0" z="0"/>
                      <am3d:perspective fov="2700000"/>
                    </am3d:camera>
                    <am3d:trans>
                      <am3d:meterPerModelUnit n="3300744" d="1000000"/>
                      <am3d:preTrans dx="52976" dy="-17823512" dz="1241821"/>
                      <am3d:scale>
                        <am3d:sx n="1000000" d="1000000"/>
                        <am3d:sy n="1000000" d="1000000"/>
                        <am3d:sz n="1000000" d="1000000"/>
                      </am3d:scale>
                      <am3d:rot ax="924290" ay="-781823" az="-213291"/>
                      <am3d:postTrans dx="0" dy="0" dz="0"/>
                    </am3d:trans>
                    <am3d:attrSrcUrl r:id="rId4"/>
                    <am3d:raster rName="Office3DRenderer" rVer="16.0.8326">
                      <am3d:blip r:embed="rId5"/>
                    </am3d:raster>
                    <am3d:objViewport viewportSz="172138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Content Placeholder 5" descr="Beaker and Flask">
                  <a:extLst>
                    <a:ext uri="{FF2B5EF4-FFF2-40B4-BE49-F238E27FC236}">
                      <a16:creationId xmlns:a16="http://schemas.microsoft.com/office/drawing/2014/main" id="{C2F25D87-4160-4D42-B36C-1CDC2320F47F}"/>
                    </a:ext>
                  </a:extLst>
                </p:cNvPr>
                <p:cNvPicPr>
                  <a:picLocks noGrp="1" noRot="1" noChangeAspect="1" noMove="1" noResize="1" noEditPoints="1" noAdjustHandles="1" noChangeArrowheads="1" noChangeShapeType="1" noCrop="1"/>
                </p:cNvPicPr>
                <p:nvPr/>
              </p:nvPicPr>
              <p:blipFill>
                <a:blip r:embed="rId6"/>
                <a:stretch>
                  <a:fillRect/>
                </a:stretch>
              </p:blipFill>
              <p:spPr>
                <a:xfrm>
                  <a:off x="10594110" y="300198"/>
                  <a:ext cx="1241602" cy="1242712"/>
                </a:xfrm>
                <a:prstGeom prst="rect">
                  <a:avLst/>
                </a:prstGeom>
              </p:spPr>
            </p:pic>
          </mc:Fallback>
        </mc:AlternateContent>
        <p:pic>
          <p:nvPicPr>
            <p:cNvPr id="10" name="Graphic 9" descr="Unlock">
              <a:extLst>
                <a:ext uri="{FF2B5EF4-FFF2-40B4-BE49-F238E27FC236}">
                  <a16:creationId xmlns:a16="http://schemas.microsoft.com/office/drawing/2014/main" id="{E7601B6B-E102-4DF6-B851-874C1CB171E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51857" y="230196"/>
              <a:ext cx="466521" cy="466521"/>
            </a:xfrm>
            <a:prstGeom prst="rect">
              <a:avLst/>
            </a:prstGeom>
          </p:spPr>
        </p:pic>
      </p:grpSp>
    </p:spTree>
    <p:extLst>
      <p:ext uri="{BB962C8B-B14F-4D97-AF65-F5344CB8AC3E}">
        <p14:creationId xmlns:p14="http://schemas.microsoft.com/office/powerpoint/2010/main" val="256958786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B5C0-1770-40FA-B64F-73C1E0215421}"/>
              </a:ext>
            </a:extLst>
          </p:cNvPr>
          <p:cNvSpPr>
            <a:spLocks noGrp="1"/>
          </p:cNvSpPr>
          <p:nvPr>
            <p:ph type="title"/>
          </p:nvPr>
        </p:nvSpPr>
        <p:spPr/>
        <p:txBody>
          <a:bodyPr/>
          <a:lstStyle/>
          <a:p>
            <a:r>
              <a:rPr lang="en-US" b="1" dirty="0">
                <a:effectLst/>
              </a:rPr>
              <a:t>Sharing sensitive and proprietary data</a:t>
            </a:r>
            <a:endParaRPr lang="en-US" b="1" dirty="0"/>
          </a:p>
        </p:txBody>
      </p:sp>
      <p:sp>
        <p:nvSpPr>
          <p:cNvPr id="3" name="Content Placeholder 2">
            <a:extLst>
              <a:ext uri="{FF2B5EF4-FFF2-40B4-BE49-F238E27FC236}">
                <a16:creationId xmlns:a16="http://schemas.microsoft.com/office/drawing/2014/main" id="{0AE6AEAB-4399-4147-9C88-8CC841483EEA}"/>
              </a:ext>
            </a:extLst>
          </p:cNvPr>
          <p:cNvSpPr>
            <a:spLocks noGrp="1"/>
          </p:cNvSpPr>
          <p:nvPr>
            <p:ph idx="1"/>
          </p:nvPr>
        </p:nvSpPr>
        <p:spPr/>
        <p:txBody>
          <a:bodyPr>
            <a:normAutofit/>
          </a:bodyPr>
          <a:lstStyle/>
          <a:p>
            <a:r>
              <a:rPr lang="en-US" b="1" dirty="0"/>
              <a:t>Sharing sensitive data </a:t>
            </a:r>
            <a:r>
              <a:rPr lang="en-US" dirty="0"/>
              <a:t>is </a:t>
            </a:r>
            <a:r>
              <a:rPr lang="en-US" b="1" dirty="0"/>
              <a:t>region-specific </a:t>
            </a:r>
            <a:r>
              <a:rPr lang="en-US" dirty="0"/>
              <a:t>because of differing regulations</a:t>
            </a:r>
          </a:p>
          <a:p>
            <a:r>
              <a:rPr lang="en-US" dirty="0"/>
              <a:t>Within the General Data Protection Regulation (</a:t>
            </a:r>
            <a:r>
              <a:rPr lang="en-US" dirty="0">
                <a:hlinkClick r:id="rId4"/>
              </a:rPr>
              <a:t>GDPR</a:t>
            </a:r>
            <a:r>
              <a:rPr lang="en-US" dirty="0"/>
              <a:t>, European Union, 2016a) </a:t>
            </a:r>
            <a:r>
              <a:rPr lang="en-US" b="1" dirty="0"/>
              <a:t>personal data </a:t>
            </a:r>
            <a:r>
              <a:rPr lang="en-US" dirty="0"/>
              <a:t>is defined as </a:t>
            </a:r>
            <a:r>
              <a:rPr lang="en-US" b="1" dirty="0"/>
              <a:t>any information relating to an identified or identifiable natural person known as ‘a data subject’</a:t>
            </a:r>
            <a:endParaRPr lang="en-US" dirty="0"/>
          </a:p>
          <a:p>
            <a:r>
              <a:rPr lang="en-US" dirty="0"/>
              <a:t>‘Special categories of personal data’ according to GDPR:</a:t>
            </a:r>
          </a:p>
          <a:p>
            <a:pPr lvl="1"/>
            <a:r>
              <a:rPr lang="en-US" dirty="0"/>
              <a:t>Racial or ethnic origin; Political opinions; Religious or philosophical beliefs; Trade union membership; Genetic data; Biometric data; Data concerning health; Data concerning a natural person's sex life or sexual orientation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0620415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D89B-7524-422C-A99F-AFF18B9359EE}"/>
              </a:ext>
            </a:extLst>
          </p:cNvPr>
          <p:cNvSpPr>
            <a:spLocks noGrp="1"/>
          </p:cNvSpPr>
          <p:nvPr>
            <p:ph type="title"/>
          </p:nvPr>
        </p:nvSpPr>
        <p:spPr/>
        <p:txBody>
          <a:bodyPr>
            <a:normAutofit/>
          </a:bodyPr>
          <a:lstStyle/>
          <a:p>
            <a:r>
              <a:rPr lang="sr-Latn-RS" sz="4200" b="1" dirty="0"/>
              <a:t>GDPR </a:t>
            </a:r>
            <a:r>
              <a:rPr lang="en-US" sz="4200" b="1" dirty="0"/>
              <a:t>example</a:t>
            </a:r>
            <a:r>
              <a:rPr lang="sr-Latn-RS" sz="4200" b="1" dirty="0"/>
              <a:t>: </a:t>
            </a:r>
            <a:r>
              <a:rPr lang="sr-Latn-RS" sz="4200" b="1" dirty="0" err="1">
                <a:solidFill>
                  <a:schemeClr val="accent1"/>
                </a:solidFill>
                <a:hlinkClick r:id="rId4">
                  <a:extLst>
                    <a:ext uri="{A12FA001-AC4F-418D-AE19-62706E023703}">
                      <ahyp:hlinkClr xmlns:ahyp="http://schemas.microsoft.com/office/drawing/2018/hyperlinkcolor" xmlns="" val="tx"/>
                    </a:ext>
                  </a:extLst>
                </a:hlinkClick>
              </a:rPr>
              <a:t>OpenClick</a:t>
            </a:r>
            <a:r>
              <a:rPr lang="sr-Latn-RS" sz="4200" b="1" dirty="0">
                <a:solidFill>
                  <a:schemeClr val="accent1"/>
                </a:solidFill>
                <a:hlinkClick r:id="rId4">
                  <a:extLst>
                    <a:ext uri="{A12FA001-AC4F-418D-AE19-62706E023703}">
                      <ahyp:hlinkClr xmlns:ahyp="http://schemas.microsoft.com/office/drawing/2018/hyperlinkcolor" xmlns="" val="tx"/>
                    </a:ext>
                  </a:extLst>
                </a:hlinkClick>
              </a:rPr>
              <a:t> </a:t>
            </a:r>
            <a:r>
              <a:rPr lang="uz-Cyrl-UZ" sz="4200" b="1" dirty="0">
                <a:solidFill>
                  <a:schemeClr val="accent1"/>
                </a:solidFill>
                <a:hlinkClick r:id="rId4">
                  <a:extLst>
                    <a:ext uri="{A12FA001-AC4F-418D-AE19-62706E023703}">
                      <ahyp:hlinkClr xmlns:ahyp="http://schemas.microsoft.com/office/drawing/2018/hyperlinkcolor" xmlns="" val="tx"/>
                    </a:ext>
                  </a:extLst>
                </a:hlinkClick>
              </a:rPr>
              <a:t>Data Protection Policy</a:t>
            </a:r>
            <a:endParaRPr lang="en-US" sz="4200" b="1" dirty="0">
              <a:solidFill>
                <a:schemeClr val="accent1"/>
              </a:solidFill>
            </a:endParaRPr>
          </a:p>
        </p:txBody>
      </p:sp>
      <p:sp>
        <p:nvSpPr>
          <p:cNvPr id="3" name="Content Placeholder 2">
            <a:extLst>
              <a:ext uri="{FF2B5EF4-FFF2-40B4-BE49-F238E27FC236}">
                <a16:creationId xmlns:a16="http://schemas.microsoft.com/office/drawing/2014/main" id="{62AE82DF-D5A0-4DB4-B055-C98ECA519BAA}"/>
              </a:ext>
            </a:extLst>
          </p:cNvPr>
          <p:cNvSpPr>
            <a:spLocks noGrp="1"/>
          </p:cNvSpPr>
          <p:nvPr>
            <p:ph idx="1"/>
          </p:nvPr>
        </p:nvSpPr>
        <p:spPr>
          <a:xfrm>
            <a:off x="838200" y="1825624"/>
            <a:ext cx="4683354" cy="3856719"/>
          </a:xfrm>
        </p:spPr>
        <p:txBody>
          <a:bodyPr>
            <a:normAutofit fontScale="85000" lnSpcReduction="20000"/>
          </a:bodyPr>
          <a:lstStyle/>
          <a:p>
            <a:r>
              <a:rPr lang="en-US" dirty="0"/>
              <a:t>According</a:t>
            </a:r>
            <a:r>
              <a:rPr lang="sr-Latn-RS" dirty="0"/>
              <a:t> to </a:t>
            </a:r>
            <a:r>
              <a:rPr lang="en-US" dirty="0"/>
              <a:t>EU General Data Protection Regulation</a:t>
            </a:r>
          </a:p>
          <a:p>
            <a:r>
              <a:rPr lang="en-US" dirty="0"/>
              <a:t>Contents:</a:t>
            </a:r>
          </a:p>
          <a:p>
            <a:pPr marL="914389" lvl="1" indent="-457200">
              <a:buFont typeface="+mj-lt"/>
              <a:buAutoNum type="arabicPeriod"/>
            </a:pPr>
            <a:r>
              <a:rPr lang="en-US" dirty="0"/>
              <a:t>Data protection principles</a:t>
            </a:r>
          </a:p>
          <a:p>
            <a:pPr marL="914389" lvl="1" indent="-457200">
              <a:buFont typeface="+mj-lt"/>
              <a:buAutoNum type="arabicPeriod"/>
            </a:pPr>
            <a:r>
              <a:rPr lang="en-US" dirty="0"/>
              <a:t>General provisions</a:t>
            </a:r>
          </a:p>
          <a:p>
            <a:pPr marL="914389" lvl="1" indent="-457200">
              <a:buFont typeface="+mj-lt"/>
              <a:buAutoNum type="arabicPeriod"/>
            </a:pPr>
            <a:r>
              <a:rPr lang="en-US" dirty="0"/>
              <a:t>Lawful, fair and transparent processing</a:t>
            </a:r>
          </a:p>
          <a:p>
            <a:pPr marL="914389" lvl="1" indent="-457200">
              <a:buFont typeface="+mj-lt"/>
              <a:buAutoNum type="arabicPeriod"/>
            </a:pPr>
            <a:r>
              <a:rPr lang="en-US" dirty="0"/>
              <a:t>Lawful purposes</a:t>
            </a:r>
          </a:p>
          <a:p>
            <a:pPr marL="914389" lvl="1" indent="-457200">
              <a:buFont typeface="+mj-lt"/>
              <a:buAutoNum type="arabicPeriod"/>
            </a:pPr>
            <a:r>
              <a:rPr lang="en-US" dirty="0"/>
              <a:t>Data minimization</a:t>
            </a:r>
          </a:p>
          <a:p>
            <a:pPr marL="914389" lvl="1" indent="-457200">
              <a:buFont typeface="+mj-lt"/>
              <a:buAutoNum type="arabicPeriod"/>
            </a:pPr>
            <a:r>
              <a:rPr lang="en-US" dirty="0"/>
              <a:t>Accuracy</a:t>
            </a:r>
          </a:p>
          <a:p>
            <a:pPr marL="914389" lvl="1" indent="-457200">
              <a:buFont typeface="+mj-lt"/>
              <a:buAutoNum type="arabicPeriod"/>
            </a:pPr>
            <a:r>
              <a:rPr lang="en-US" dirty="0"/>
              <a:t>Archiving / removal</a:t>
            </a:r>
          </a:p>
          <a:p>
            <a:pPr marL="914389" lvl="1" indent="-457200">
              <a:buFont typeface="+mj-lt"/>
              <a:buAutoNum type="arabicPeriod"/>
            </a:pPr>
            <a:r>
              <a:rPr lang="en-US" dirty="0"/>
              <a:t>Security</a:t>
            </a:r>
          </a:p>
          <a:p>
            <a:pPr marL="914389" lvl="1" indent="-457200">
              <a:buFont typeface="+mj-lt"/>
              <a:buAutoNum type="arabicPeriod"/>
            </a:pPr>
            <a:r>
              <a:rPr lang="en-US" dirty="0"/>
              <a:t>Breach</a:t>
            </a:r>
            <a:endParaRPr lang="sr-Latn-RS" dirty="0"/>
          </a:p>
        </p:txBody>
      </p:sp>
      <p:pic>
        <p:nvPicPr>
          <p:cNvPr id="9" name="Picture 8">
            <a:extLst>
              <a:ext uri="{FF2B5EF4-FFF2-40B4-BE49-F238E27FC236}">
                <a16:creationId xmlns:a16="http://schemas.microsoft.com/office/drawing/2014/main" id="{5C01765E-E874-4CC5-BFE3-96ABCDE00487}"/>
              </a:ext>
            </a:extLst>
          </p:cNvPr>
          <p:cNvPicPr>
            <a:picLocks noChangeAspect="1"/>
          </p:cNvPicPr>
          <p:nvPr/>
        </p:nvPicPr>
        <p:blipFill>
          <a:blip r:embed="rId5"/>
          <a:stretch>
            <a:fillRect/>
          </a:stretch>
        </p:blipFill>
        <p:spPr>
          <a:xfrm>
            <a:off x="5521554" y="1570425"/>
            <a:ext cx="6086762" cy="3717150"/>
          </a:xfrm>
          <a:prstGeom prst="rect">
            <a:avLst/>
          </a:prstGeom>
        </p:spPr>
      </p:pic>
    </p:spTree>
    <p:extLst>
      <p:ext uri="{BB962C8B-B14F-4D97-AF65-F5344CB8AC3E}">
        <p14:creationId xmlns:p14="http://schemas.microsoft.com/office/powerpoint/2010/main" val="6792337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7643-3ED0-425D-9EAA-7E002EDCEB21}"/>
              </a:ext>
            </a:extLst>
          </p:cNvPr>
          <p:cNvSpPr>
            <a:spLocks noGrp="1"/>
          </p:cNvSpPr>
          <p:nvPr>
            <p:ph type="title"/>
          </p:nvPr>
        </p:nvSpPr>
        <p:spPr/>
        <p:txBody>
          <a:bodyPr>
            <a:normAutofit/>
          </a:bodyPr>
          <a:lstStyle/>
          <a:p>
            <a:r>
              <a:rPr lang="en-US" b="1" dirty="0"/>
              <a:t>Data management plan</a:t>
            </a:r>
          </a:p>
        </p:txBody>
      </p:sp>
      <p:sp>
        <p:nvSpPr>
          <p:cNvPr id="3" name="Content Placeholder 2">
            <a:extLst>
              <a:ext uri="{FF2B5EF4-FFF2-40B4-BE49-F238E27FC236}">
                <a16:creationId xmlns:a16="http://schemas.microsoft.com/office/drawing/2014/main" id="{3C1B46E1-C69C-4685-8D52-F8584B839AB7}"/>
              </a:ext>
            </a:extLst>
          </p:cNvPr>
          <p:cNvSpPr>
            <a:spLocks noGrp="1"/>
          </p:cNvSpPr>
          <p:nvPr>
            <p:ph idx="1"/>
          </p:nvPr>
        </p:nvSpPr>
        <p:spPr/>
        <p:txBody>
          <a:bodyPr>
            <a:normAutofit fontScale="92500" lnSpcReduction="10000"/>
          </a:bodyPr>
          <a:lstStyle/>
          <a:p>
            <a:r>
              <a:rPr lang="en-US" dirty="0"/>
              <a:t>A </a:t>
            </a:r>
            <a:r>
              <a:rPr lang="en-US" b="1" dirty="0"/>
              <a:t>Data Management Plan (DMP) </a:t>
            </a:r>
            <a:r>
              <a:rPr lang="en-US" dirty="0"/>
              <a:t>is a brief plan to define:</a:t>
            </a:r>
          </a:p>
          <a:p>
            <a:pPr lvl="1"/>
            <a:r>
              <a:rPr lang="en-US" dirty="0"/>
              <a:t>how the data will be created</a:t>
            </a:r>
          </a:p>
          <a:p>
            <a:pPr lvl="1"/>
            <a:r>
              <a:rPr lang="en-US" dirty="0"/>
              <a:t>how it will be documented</a:t>
            </a:r>
          </a:p>
          <a:p>
            <a:pPr lvl="1"/>
            <a:r>
              <a:rPr lang="en-US" dirty="0"/>
              <a:t>who will be able to access it</a:t>
            </a:r>
          </a:p>
          <a:p>
            <a:pPr lvl="1"/>
            <a:r>
              <a:rPr lang="en-US" dirty="0"/>
              <a:t>where it will be stored</a:t>
            </a:r>
          </a:p>
          <a:p>
            <a:pPr lvl="1"/>
            <a:r>
              <a:rPr lang="en-US" dirty="0"/>
              <a:t>who will back it up</a:t>
            </a:r>
          </a:p>
          <a:p>
            <a:pPr lvl="1"/>
            <a:r>
              <a:rPr lang="en-US" dirty="0"/>
              <a:t>whether (and how) it will be shared and preserved</a:t>
            </a:r>
          </a:p>
          <a:p>
            <a:r>
              <a:rPr lang="en-US" dirty="0"/>
              <a:t>DMPs are often submitted as part of grant applications, but are useful whenever researchers are creating data</a:t>
            </a:r>
          </a:p>
          <a:p>
            <a:r>
              <a:rPr lang="en-US" dirty="0"/>
              <a:t>Further questions: </a:t>
            </a:r>
            <a:r>
              <a:rPr lang="en-US" dirty="0">
                <a:hlinkClick r:id="rId2"/>
              </a:rPr>
              <a:t>CESSDA Data Management Expert Guide, part 6</a:t>
            </a:r>
            <a:endParaRPr lang="en-US" dirty="0"/>
          </a:p>
          <a:p>
            <a:r>
              <a:rPr lang="en-US" dirty="0"/>
              <a:t>DMP templates across EU: </a:t>
            </a:r>
            <a:r>
              <a:rPr lang="en-US" dirty="0">
                <a:hlinkClick r:id="rId3"/>
              </a:rPr>
              <a:t>CESSDA European diversity</a:t>
            </a:r>
            <a:endParaRPr lang="en-US" dirty="0"/>
          </a:p>
        </p:txBody>
      </p:sp>
      <p:sp>
        <p:nvSpPr>
          <p:cNvPr id="4" name="Rectangle 3">
            <a:extLst>
              <a:ext uri="{FF2B5EF4-FFF2-40B4-BE49-F238E27FC236}">
                <a16:creationId xmlns:a16="http://schemas.microsoft.com/office/drawing/2014/main" id="{3F23D973-32B5-4A84-A9B9-E3F9F37B8288}"/>
              </a:ext>
            </a:extLst>
          </p:cNvPr>
          <p:cNvSpPr/>
          <p:nvPr/>
        </p:nvSpPr>
        <p:spPr>
          <a:xfrm>
            <a:off x="8155163" y="6338982"/>
            <a:ext cx="378802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https://www.openaire.eu/rdm-handbook</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916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1A9B-C5CA-4BC4-A283-2F88FD996C52}"/>
              </a:ext>
            </a:extLst>
          </p:cNvPr>
          <p:cNvSpPr>
            <a:spLocks noGrp="1"/>
          </p:cNvSpPr>
          <p:nvPr>
            <p:ph type="title"/>
          </p:nvPr>
        </p:nvSpPr>
        <p:spPr/>
        <p:txBody>
          <a:bodyPr>
            <a:normAutofit/>
          </a:bodyPr>
          <a:lstStyle/>
          <a:p>
            <a:r>
              <a:rPr lang="en-US" b="1" dirty="0"/>
              <a:t>Data management plan</a:t>
            </a:r>
            <a:r>
              <a:rPr lang="sr-Latn-RS" b="1" dirty="0"/>
              <a:t> </a:t>
            </a:r>
            <a:r>
              <a:rPr lang="en-US" b="1" dirty="0"/>
              <a:t>example</a:t>
            </a:r>
            <a:r>
              <a:rPr lang="sr-Latn-RS" b="1" dirty="0"/>
              <a:t>: </a:t>
            </a:r>
            <a:r>
              <a:rPr lang="sr-Latn-RS" b="1" dirty="0" err="1"/>
              <a:t>OpenClick</a:t>
            </a:r>
            <a:endParaRPr lang="en-US" dirty="0"/>
          </a:p>
        </p:txBody>
      </p:sp>
      <p:sp>
        <p:nvSpPr>
          <p:cNvPr id="3" name="Content Placeholder 2">
            <a:extLst>
              <a:ext uri="{FF2B5EF4-FFF2-40B4-BE49-F238E27FC236}">
                <a16:creationId xmlns:a16="http://schemas.microsoft.com/office/drawing/2014/main" id="{D0909BDD-8557-49AF-BE35-08AE53DED25E}"/>
              </a:ext>
            </a:extLst>
          </p:cNvPr>
          <p:cNvSpPr>
            <a:spLocks noGrp="1"/>
          </p:cNvSpPr>
          <p:nvPr>
            <p:ph idx="1"/>
          </p:nvPr>
        </p:nvSpPr>
        <p:spPr>
          <a:xfrm>
            <a:off x="838200" y="1825624"/>
            <a:ext cx="10515600" cy="1229547"/>
          </a:xfrm>
        </p:spPr>
        <p:txBody>
          <a:bodyPr>
            <a:normAutofit/>
          </a:bodyPr>
          <a:lstStyle/>
          <a:p>
            <a:r>
              <a:rPr lang="sr-Latn-RS" b="1" dirty="0">
                <a:hlinkClick r:id="rId2">
                  <a:extLst>
                    <a:ext uri="{A12FA001-AC4F-418D-AE19-62706E023703}">
                      <ahyp:hlinkClr xmlns:ahyp="http://schemas.microsoft.com/office/drawing/2018/hyperlinkcolor" xmlns="" val="tx"/>
                    </a:ext>
                  </a:extLst>
                </a:hlinkClick>
              </a:rPr>
              <a:t>http://www.openclick.rs/index.php/en/project-openclick/data</a:t>
            </a:r>
            <a:endParaRPr lang="sr-Latn-RS" b="1" dirty="0"/>
          </a:p>
          <a:p>
            <a:r>
              <a:rPr lang="sr-Latn-RS" b="1" dirty="0">
                <a:hlinkClick r:id="rId3"/>
              </a:rPr>
              <a:t>http://www.openclick.rs/images/files/openclickdtm.pdf</a:t>
            </a:r>
            <a:endParaRPr lang="sr-Latn-RS" b="1" dirty="0"/>
          </a:p>
        </p:txBody>
      </p:sp>
      <p:pic>
        <p:nvPicPr>
          <p:cNvPr id="5" name="Picture 4">
            <a:extLst>
              <a:ext uri="{FF2B5EF4-FFF2-40B4-BE49-F238E27FC236}">
                <a16:creationId xmlns:a16="http://schemas.microsoft.com/office/drawing/2014/main" id="{DB5C95BF-7D0A-402C-9BA6-65C20658994F}"/>
              </a:ext>
            </a:extLst>
          </p:cNvPr>
          <p:cNvPicPr>
            <a:picLocks noChangeAspect="1"/>
          </p:cNvPicPr>
          <p:nvPr/>
        </p:nvPicPr>
        <p:blipFill>
          <a:blip r:embed="rId4"/>
          <a:stretch>
            <a:fillRect/>
          </a:stretch>
        </p:blipFill>
        <p:spPr>
          <a:xfrm>
            <a:off x="2536496" y="3002029"/>
            <a:ext cx="7119008" cy="2975898"/>
          </a:xfrm>
          <a:prstGeom prst="rect">
            <a:avLst/>
          </a:prstGeom>
        </p:spPr>
      </p:pic>
    </p:spTree>
    <p:extLst>
      <p:ext uri="{BB962C8B-B14F-4D97-AF65-F5344CB8AC3E}">
        <p14:creationId xmlns:p14="http://schemas.microsoft.com/office/powerpoint/2010/main" val="137013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29A4-7123-492A-99C5-A48145DDC95F}"/>
              </a:ext>
            </a:extLst>
          </p:cNvPr>
          <p:cNvSpPr>
            <a:spLocks noGrp="1"/>
          </p:cNvSpPr>
          <p:nvPr>
            <p:ph type="title"/>
          </p:nvPr>
        </p:nvSpPr>
        <p:spPr/>
        <p:txBody>
          <a:bodyPr/>
          <a:lstStyle/>
          <a:p>
            <a:r>
              <a:rPr lang="en-US" b="1" dirty="0"/>
              <a:t>How to make research data accessible</a:t>
            </a:r>
          </a:p>
        </p:txBody>
      </p:sp>
      <p:sp>
        <p:nvSpPr>
          <p:cNvPr id="3" name="Content Placeholder 2">
            <a:extLst>
              <a:ext uri="{FF2B5EF4-FFF2-40B4-BE49-F238E27FC236}">
                <a16:creationId xmlns:a16="http://schemas.microsoft.com/office/drawing/2014/main" id="{F9890875-DFB1-4F47-A64B-661A76FE7FAF}"/>
              </a:ext>
            </a:extLst>
          </p:cNvPr>
          <p:cNvSpPr>
            <a:spLocks noGrp="1"/>
          </p:cNvSpPr>
          <p:nvPr>
            <p:ph idx="1"/>
          </p:nvPr>
        </p:nvSpPr>
        <p:spPr>
          <a:xfrm>
            <a:off x="838200" y="1825624"/>
            <a:ext cx="10515600" cy="3671534"/>
          </a:xfrm>
        </p:spPr>
        <p:txBody>
          <a:bodyPr>
            <a:normAutofit fontScale="92500" lnSpcReduction="10000"/>
          </a:bodyPr>
          <a:lstStyle/>
          <a:p>
            <a:pPr marL="514350" indent="-514350">
              <a:buFont typeface="+mj-lt"/>
              <a:buAutoNum type="arabicPeriod"/>
            </a:pPr>
            <a:r>
              <a:rPr lang="sr-Latn-RS" dirty="0"/>
              <a:t>A</a:t>
            </a:r>
            <a:r>
              <a:rPr lang="en-US" dirty="0"/>
              <a:t>s supplemental material </a:t>
            </a:r>
            <a:r>
              <a:rPr lang="en-US" b="1" dirty="0"/>
              <a:t>with a research article</a:t>
            </a:r>
            <a:r>
              <a:rPr lang="en-US" dirty="0"/>
              <a:t>,</a:t>
            </a:r>
            <a:r>
              <a:rPr lang="sr-Latn-RS" dirty="0"/>
              <a:t> </a:t>
            </a:r>
            <a:r>
              <a:rPr lang="en-US" b="1" dirty="0"/>
              <a:t>hosted by the publisher </a:t>
            </a:r>
            <a:r>
              <a:rPr lang="en-US" dirty="0"/>
              <a:t>of the article</a:t>
            </a:r>
            <a:endParaRPr lang="sr-Latn-RS" dirty="0"/>
          </a:p>
          <a:p>
            <a:pPr marL="514350" indent="-514350">
              <a:buFont typeface="+mj-lt"/>
              <a:buAutoNum type="arabicPeriod"/>
            </a:pPr>
            <a:r>
              <a:rPr lang="en-US" dirty="0"/>
              <a:t>Hosting data on a </a:t>
            </a:r>
            <a:r>
              <a:rPr lang="en-US" b="1" dirty="0"/>
              <a:t>publicly-available website</a:t>
            </a:r>
            <a:r>
              <a:rPr lang="en-US" dirty="0"/>
              <a:t>, with files available for download</a:t>
            </a:r>
            <a:endParaRPr lang="sr-Latn-RS" dirty="0"/>
          </a:p>
          <a:p>
            <a:pPr marL="514350" indent="-514350">
              <a:buFont typeface="+mj-lt"/>
              <a:buAutoNum type="arabicPeriod"/>
            </a:pPr>
            <a:r>
              <a:rPr lang="en-US" dirty="0"/>
              <a:t>Depositing data in a </a:t>
            </a:r>
            <a:r>
              <a:rPr lang="en-US" b="1" dirty="0"/>
              <a:t>repository</a:t>
            </a:r>
            <a:r>
              <a:rPr lang="en-US" dirty="0"/>
              <a:t> developed to support data publication </a:t>
            </a:r>
            <a:r>
              <a:rPr lang="sr-Latn-RS" dirty="0"/>
              <a:t>(</a:t>
            </a:r>
            <a:r>
              <a:rPr lang="en-US" dirty="0"/>
              <a:t>e.g. </a:t>
            </a:r>
            <a:r>
              <a:rPr lang="en-US" dirty="0" err="1">
                <a:hlinkClick r:id="rId3"/>
              </a:rPr>
              <a:t>Zenodo</a:t>
            </a:r>
            <a:r>
              <a:rPr lang="sr-Latn-RS" dirty="0"/>
              <a:t>)</a:t>
            </a:r>
          </a:p>
          <a:p>
            <a:pPr marL="514350" indent="-514350">
              <a:buFont typeface="+mj-lt"/>
              <a:buAutoNum type="arabicPeriod"/>
            </a:pPr>
            <a:r>
              <a:rPr lang="en-US" dirty="0"/>
              <a:t>Publishing </a:t>
            </a:r>
            <a:r>
              <a:rPr lang="en-US" b="1" dirty="0"/>
              <a:t>a data paper about the dataset</a:t>
            </a:r>
            <a:r>
              <a:rPr lang="sr-Latn-RS" b="1" dirty="0"/>
              <a:t> </a:t>
            </a:r>
            <a:r>
              <a:rPr lang="sr-Latn-RS" dirty="0"/>
              <a:t>(</a:t>
            </a:r>
            <a:r>
              <a:rPr lang="en-US" dirty="0"/>
              <a:t>as a preprint, in a journal, or in a data journal dedicated to supporting data papers</a:t>
            </a:r>
            <a:r>
              <a:rPr lang="sr-Latn-RS" dirty="0"/>
              <a:t>)</a:t>
            </a:r>
            <a:r>
              <a:rPr lang="en-US" dirty="0"/>
              <a:t>. Hosted by the journal or hosted separately in a data repository</a:t>
            </a:r>
          </a:p>
        </p:txBody>
      </p:sp>
    </p:spTree>
    <p:extLst>
      <p:ext uri="{BB962C8B-B14F-4D97-AF65-F5344CB8AC3E}">
        <p14:creationId xmlns:p14="http://schemas.microsoft.com/office/powerpoint/2010/main" val="357911215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E78C-C832-4DB0-AC90-4DB8D1B15D75}"/>
              </a:ext>
            </a:extLst>
          </p:cNvPr>
          <p:cNvSpPr>
            <a:spLocks noGrp="1"/>
          </p:cNvSpPr>
          <p:nvPr>
            <p:ph type="title"/>
          </p:nvPr>
        </p:nvSpPr>
        <p:spPr/>
        <p:txBody>
          <a:bodyPr/>
          <a:lstStyle/>
          <a:p>
            <a:r>
              <a:rPr lang="sr-Latn-RS" b="1"/>
              <a:t>Selecting a data repository</a:t>
            </a:r>
            <a:endParaRPr lang="en-US" b="1"/>
          </a:p>
        </p:txBody>
      </p:sp>
      <p:sp>
        <p:nvSpPr>
          <p:cNvPr id="3" name="Content Placeholder 2">
            <a:extLst>
              <a:ext uri="{FF2B5EF4-FFF2-40B4-BE49-F238E27FC236}">
                <a16:creationId xmlns:a16="http://schemas.microsoft.com/office/drawing/2014/main" id="{3FB19C91-2332-4FB1-BA5E-F4D634F455F2}"/>
              </a:ext>
            </a:extLst>
          </p:cNvPr>
          <p:cNvSpPr>
            <a:spLocks noGrp="1"/>
          </p:cNvSpPr>
          <p:nvPr>
            <p:ph idx="1"/>
          </p:nvPr>
        </p:nvSpPr>
        <p:spPr/>
        <p:txBody>
          <a:bodyPr>
            <a:normAutofit/>
          </a:bodyPr>
          <a:lstStyle/>
          <a:p>
            <a:pPr marL="0" indent="0">
              <a:buNone/>
            </a:pPr>
            <a:r>
              <a:rPr lang="en-US" sz="2400" dirty="0"/>
              <a:t>Order of preference recommended by </a:t>
            </a:r>
            <a:r>
              <a:rPr lang="en-US" sz="2400" dirty="0" err="1">
                <a:hlinkClick r:id="rId2"/>
              </a:rPr>
              <a:t>OpenAIRE</a:t>
            </a:r>
            <a:r>
              <a:rPr lang="en-US" sz="2400" dirty="0"/>
              <a:t>:</a:t>
            </a:r>
          </a:p>
          <a:p>
            <a:pPr marL="514350" indent="-514350">
              <a:buFont typeface="+mj-lt"/>
              <a:buAutoNum type="arabicPeriod"/>
            </a:pPr>
            <a:r>
              <a:rPr lang="en-US" sz="2400" dirty="0"/>
              <a:t>Use an </a:t>
            </a:r>
            <a:r>
              <a:rPr lang="en-US" sz="2400" b="1" dirty="0"/>
              <a:t>external data archive </a:t>
            </a:r>
            <a:r>
              <a:rPr lang="en-US" sz="2400" dirty="0"/>
              <a:t>or repository established for your research domain to preserve the data. Some </a:t>
            </a:r>
            <a:r>
              <a:rPr lang="en-US" sz="2400" dirty="0">
                <a:hlinkClick r:id="rId3"/>
              </a:rPr>
              <a:t>recommendations</a:t>
            </a:r>
            <a:r>
              <a:rPr lang="en-US" sz="2400" dirty="0"/>
              <a:t> are given by Nature</a:t>
            </a:r>
            <a:endParaRPr lang="sr-Latn-RS" sz="2400" dirty="0"/>
          </a:p>
          <a:p>
            <a:pPr marL="514350" indent="-514350">
              <a:buFont typeface="+mj-lt"/>
              <a:buAutoNum type="arabicPeriod"/>
            </a:pPr>
            <a:r>
              <a:rPr lang="en-US" sz="2400" dirty="0"/>
              <a:t>If available, use an </a:t>
            </a:r>
            <a:r>
              <a:rPr lang="en-US" sz="2400" b="1" dirty="0"/>
              <a:t>institutional</a:t>
            </a:r>
            <a:r>
              <a:rPr lang="en-US" sz="2400" dirty="0"/>
              <a:t> </a:t>
            </a:r>
            <a:r>
              <a:rPr lang="en-US" sz="2400" b="1" dirty="0"/>
              <a:t>repository</a:t>
            </a:r>
            <a:r>
              <a:rPr lang="en-US" sz="2400" dirty="0"/>
              <a:t>, or your research group’s established data management facilities</a:t>
            </a:r>
            <a:endParaRPr lang="sr-Latn-RS" sz="2400" dirty="0"/>
          </a:p>
          <a:p>
            <a:pPr marL="514350" indent="-514350">
              <a:buFont typeface="+mj-lt"/>
              <a:buAutoNum type="arabicPeriod"/>
            </a:pPr>
            <a:r>
              <a:rPr lang="en-US" sz="2400" dirty="0"/>
              <a:t>Use a </a:t>
            </a:r>
            <a:r>
              <a:rPr lang="en-US" sz="2400" b="1" dirty="0"/>
              <a:t>cost-free data repository </a:t>
            </a:r>
            <a:r>
              <a:rPr lang="en-US" sz="2400" dirty="0"/>
              <a:t>such as </a:t>
            </a:r>
            <a:r>
              <a:rPr lang="en-US" sz="2400" dirty="0" err="1">
                <a:hlinkClick r:id="rId4"/>
              </a:rPr>
              <a:t>Dataverse</a:t>
            </a:r>
            <a:r>
              <a:rPr lang="en-US" sz="2400" dirty="0"/>
              <a:t>, </a:t>
            </a:r>
            <a:r>
              <a:rPr lang="en-US" sz="2400" dirty="0">
                <a:hlinkClick r:id="rId5"/>
              </a:rPr>
              <a:t>Dryad</a:t>
            </a:r>
            <a:r>
              <a:rPr lang="en-US" sz="2400" dirty="0"/>
              <a:t>, </a:t>
            </a:r>
            <a:r>
              <a:rPr lang="en-US" sz="2400" dirty="0" err="1">
                <a:hlinkClick r:id="rId6"/>
              </a:rPr>
              <a:t>figshare</a:t>
            </a:r>
            <a:r>
              <a:rPr lang="en-US" sz="2400" dirty="0"/>
              <a:t> or </a:t>
            </a:r>
            <a:r>
              <a:rPr lang="en-US" sz="2400" dirty="0" err="1">
                <a:hlinkClick r:id="rId7"/>
              </a:rPr>
              <a:t>Zenodo</a:t>
            </a:r>
            <a:r>
              <a:rPr lang="en-US" sz="2400" dirty="0"/>
              <a:t>.</a:t>
            </a:r>
            <a:endParaRPr lang="sr-Latn-RS" sz="2400" dirty="0"/>
          </a:p>
          <a:p>
            <a:pPr marL="514350" indent="-514350">
              <a:buFont typeface="+mj-lt"/>
              <a:buAutoNum type="arabicPeriod"/>
            </a:pPr>
            <a:r>
              <a:rPr lang="en-US" sz="2400" dirty="0"/>
              <a:t>Search for </a:t>
            </a:r>
            <a:r>
              <a:rPr lang="en-US" sz="2400" b="1" dirty="0"/>
              <a:t>other data repositories </a:t>
            </a:r>
            <a:r>
              <a:rPr lang="en-US" sz="2400" dirty="0"/>
              <a:t>in </a:t>
            </a:r>
            <a:r>
              <a:rPr lang="en-US" sz="2400" dirty="0">
                <a:hlinkClick r:id="rId8"/>
              </a:rPr>
              <a:t>re3data</a:t>
            </a:r>
            <a:r>
              <a:rPr lang="en-US" sz="2400" dirty="0"/>
              <a:t>. Filter options that will help you find FAIR-compatible repositories: access categories, data usage licenses, trustworthy data repositories and data a persistent identifier (PID). Consider whether the repository supports versioning</a:t>
            </a:r>
          </a:p>
        </p:txBody>
      </p:sp>
      <p:pic>
        <p:nvPicPr>
          <p:cNvPr id="5" name="Graphic 4" descr="Database">
            <a:extLst>
              <a:ext uri="{FF2B5EF4-FFF2-40B4-BE49-F238E27FC236}">
                <a16:creationId xmlns:a16="http://schemas.microsoft.com/office/drawing/2014/main" id="{67E68261-E456-4CDD-BC9C-B2540AF787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526486" y="430102"/>
            <a:ext cx="1260590" cy="1260590"/>
          </a:xfrm>
          <a:prstGeom prst="rect">
            <a:avLst/>
          </a:prstGeom>
        </p:spPr>
      </p:pic>
    </p:spTree>
    <p:extLst>
      <p:ext uri="{BB962C8B-B14F-4D97-AF65-F5344CB8AC3E}">
        <p14:creationId xmlns:p14="http://schemas.microsoft.com/office/powerpoint/2010/main" val="115643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0E26-A150-41A0-B974-8A963EFBFB28}"/>
              </a:ext>
            </a:extLst>
          </p:cNvPr>
          <p:cNvSpPr>
            <a:spLocks noGrp="1"/>
          </p:cNvSpPr>
          <p:nvPr>
            <p:ph type="title"/>
          </p:nvPr>
        </p:nvSpPr>
        <p:spPr>
          <a:xfrm>
            <a:off x="838200" y="365125"/>
            <a:ext cx="5257800" cy="1325563"/>
          </a:xfrm>
        </p:spPr>
        <p:txBody>
          <a:bodyPr/>
          <a:lstStyle/>
          <a:p>
            <a:r>
              <a:rPr lang="en-US" b="1" dirty="0"/>
              <a:t>Open data example</a:t>
            </a:r>
            <a:r>
              <a:rPr lang="sr-Latn-RS" b="1" dirty="0"/>
              <a:t>: </a:t>
            </a:r>
            <a:r>
              <a:rPr lang="en-US" b="1" dirty="0" err="1"/>
              <a:t>OpenClick</a:t>
            </a:r>
            <a:endParaRPr lang="en-US" b="1" dirty="0">
              <a:solidFill>
                <a:srgbClr val="FF0000"/>
              </a:solidFill>
            </a:endParaRPr>
          </a:p>
        </p:txBody>
      </p:sp>
      <p:sp>
        <p:nvSpPr>
          <p:cNvPr id="3" name="Content Placeholder 2">
            <a:extLst>
              <a:ext uri="{FF2B5EF4-FFF2-40B4-BE49-F238E27FC236}">
                <a16:creationId xmlns:a16="http://schemas.microsoft.com/office/drawing/2014/main" id="{17E8FB91-8AD7-4484-9984-328F8012BBC4}"/>
              </a:ext>
            </a:extLst>
          </p:cNvPr>
          <p:cNvSpPr>
            <a:spLocks noGrp="1"/>
          </p:cNvSpPr>
          <p:nvPr>
            <p:ph idx="1"/>
          </p:nvPr>
        </p:nvSpPr>
        <p:spPr>
          <a:xfrm>
            <a:off x="838200" y="2743199"/>
            <a:ext cx="10515600" cy="2585545"/>
          </a:xfrm>
        </p:spPr>
        <p:txBody>
          <a:bodyPr>
            <a:normAutofit/>
          </a:bodyPr>
          <a:lstStyle/>
          <a:p>
            <a:r>
              <a:rPr lang="en-US" dirty="0"/>
              <a:t>Click Resources &gt; Download data sets</a:t>
            </a:r>
          </a:p>
          <a:p>
            <a:r>
              <a:rPr lang="en-US" dirty="0"/>
              <a:t>Click on Mouse clicks test</a:t>
            </a:r>
          </a:p>
          <a:p>
            <a:r>
              <a:rPr lang="en-US" dirty="0"/>
              <a:t>Click on </a:t>
            </a:r>
            <a:br>
              <a:rPr lang="en-US" dirty="0"/>
            </a:br>
            <a:r>
              <a:rPr lang="en-US" dirty="0"/>
              <a:t>“OpenClick_MouseClickTest_08-05-2019 09_51_11.csv”</a:t>
            </a:r>
          </a:p>
          <a:p>
            <a:r>
              <a:rPr lang="en-US" dirty="0"/>
              <a:t>You can process the data now</a:t>
            </a:r>
          </a:p>
        </p:txBody>
      </p:sp>
      <p:pic>
        <p:nvPicPr>
          <p:cNvPr id="5" name="Picture 4">
            <a:extLst>
              <a:ext uri="{FF2B5EF4-FFF2-40B4-BE49-F238E27FC236}">
                <a16:creationId xmlns:a16="http://schemas.microsoft.com/office/drawing/2014/main" id="{37EFFC69-9A72-49F9-AE50-DE613D64FE1A}"/>
              </a:ext>
            </a:extLst>
          </p:cNvPr>
          <p:cNvPicPr>
            <a:picLocks noChangeAspect="1"/>
          </p:cNvPicPr>
          <p:nvPr/>
        </p:nvPicPr>
        <p:blipFill>
          <a:blip r:embed="rId3"/>
          <a:stretch>
            <a:fillRect/>
          </a:stretch>
        </p:blipFill>
        <p:spPr>
          <a:xfrm>
            <a:off x="6982205" y="848641"/>
            <a:ext cx="4771697" cy="2736606"/>
          </a:xfrm>
          <a:prstGeom prst="rect">
            <a:avLst/>
          </a:prstGeom>
        </p:spPr>
      </p:pic>
    </p:spTree>
    <p:extLst>
      <p:ext uri="{BB962C8B-B14F-4D97-AF65-F5344CB8AC3E}">
        <p14:creationId xmlns:p14="http://schemas.microsoft.com/office/powerpoint/2010/main" val="135890508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E7D2-9EA6-4807-BCCB-C822927B2C8B}"/>
              </a:ext>
            </a:extLst>
          </p:cNvPr>
          <p:cNvSpPr>
            <a:spLocks noGrp="1"/>
          </p:cNvSpPr>
          <p:nvPr>
            <p:ph type="title"/>
          </p:nvPr>
        </p:nvSpPr>
        <p:spPr/>
        <p:txBody>
          <a:bodyPr/>
          <a:lstStyle/>
          <a:p>
            <a:r>
              <a:rPr lang="en-US" dirty="0"/>
              <a:t>Data processing examples</a:t>
            </a:r>
          </a:p>
        </p:txBody>
      </p:sp>
      <p:sp>
        <p:nvSpPr>
          <p:cNvPr id="3" name="Content Placeholder 2">
            <a:extLst>
              <a:ext uri="{FF2B5EF4-FFF2-40B4-BE49-F238E27FC236}">
                <a16:creationId xmlns:a16="http://schemas.microsoft.com/office/drawing/2014/main" id="{4CBC4459-BFD0-417A-A112-7384A377C707}"/>
              </a:ext>
            </a:extLst>
          </p:cNvPr>
          <p:cNvSpPr>
            <a:spLocks noGrp="1"/>
          </p:cNvSpPr>
          <p:nvPr>
            <p:ph idx="1"/>
          </p:nvPr>
        </p:nvSpPr>
        <p:spPr/>
        <p:txBody>
          <a:bodyPr/>
          <a:lstStyle/>
          <a:p>
            <a:r>
              <a:rPr lang="en-US" dirty="0"/>
              <a:t>Mouse clicks test</a:t>
            </a:r>
          </a:p>
          <a:p>
            <a:pPr lvl="1"/>
            <a:r>
              <a:rPr lang="en-US" dirty="0"/>
              <a:t>Time for one mouse click (only left button): 0.2469</a:t>
            </a:r>
          </a:p>
          <a:p>
            <a:r>
              <a:rPr lang="en-US" dirty="0"/>
              <a:t>Alternate mouse button selection</a:t>
            </a:r>
          </a:p>
          <a:p>
            <a:endParaRPr lang="en-US" dirty="0"/>
          </a:p>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EC606BB4-25D1-4596-A649-79DF2C3F6CB0}"/>
              </a:ext>
            </a:extLst>
          </p:cNvPr>
          <p:cNvGraphicFramePr>
            <a:graphicFrameLocks noGrp="1"/>
          </p:cNvGraphicFramePr>
          <p:nvPr/>
        </p:nvGraphicFramePr>
        <p:xfrm>
          <a:off x="1275254" y="3377946"/>
          <a:ext cx="9077436" cy="1859280"/>
        </p:xfrm>
        <a:graphic>
          <a:graphicData uri="http://schemas.openxmlformats.org/drawingml/2006/table">
            <a:tbl>
              <a:tblPr firstRow="1" bandRow="1">
                <a:tableStyleId>{5C22544A-7EE6-4342-B048-85BDC9FD1C3A}</a:tableStyleId>
              </a:tblPr>
              <a:tblGrid>
                <a:gridCol w="1665306">
                  <a:extLst>
                    <a:ext uri="{9D8B030D-6E8A-4147-A177-3AD203B41FA5}">
                      <a16:colId xmlns:a16="http://schemas.microsoft.com/office/drawing/2014/main" val="2463712684"/>
                    </a:ext>
                  </a:extLst>
                </a:gridCol>
                <a:gridCol w="1778585">
                  <a:extLst>
                    <a:ext uri="{9D8B030D-6E8A-4147-A177-3AD203B41FA5}">
                      <a16:colId xmlns:a16="http://schemas.microsoft.com/office/drawing/2014/main" val="3739808025"/>
                    </a:ext>
                  </a:extLst>
                </a:gridCol>
                <a:gridCol w="1765738">
                  <a:extLst>
                    <a:ext uri="{9D8B030D-6E8A-4147-A177-3AD203B41FA5}">
                      <a16:colId xmlns:a16="http://schemas.microsoft.com/office/drawing/2014/main" val="1924068578"/>
                    </a:ext>
                  </a:extLst>
                </a:gridCol>
                <a:gridCol w="1965434">
                  <a:extLst>
                    <a:ext uri="{9D8B030D-6E8A-4147-A177-3AD203B41FA5}">
                      <a16:colId xmlns:a16="http://schemas.microsoft.com/office/drawing/2014/main" val="2571128855"/>
                    </a:ext>
                  </a:extLst>
                </a:gridCol>
                <a:gridCol w="1902373">
                  <a:extLst>
                    <a:ext uri="{9D8B030D-6E8A-4147-A177-3AD203B41FA5}">
                      <a16:colId xmlns:a16="http://schemas.microsoft.com/office/drawing/2014/main" val="3129569885"/>
                    </a:ext>
                  </a:extLst>
                </a:gridCol>
              </a:tblGrid>
              <a:tr h="370840">
                <a:tc>
                  <a:txBody>
                    <a:bodyPr/>
                    <a:lstStyle/>
                    <a:p>
                      <a:endParaRPr lang="en-US" sz="1800" dirty="0">
                        <a:solidFill>
                          <a:schemeClr val="tx1"/>
                        </a:solidFill>
                      </a:endParaRPr>
                    </a:p>
                  </a:txBody>
                  <a:tcPr>
                    <a:solidFill>
                      <a:schemeClr val="accent1">
                        <a:lumMod val="40000"/>
                        <a:lumOff val="60000"/>
                      </a:schemeClr>
                    </a:solidFill>
                  </a:tcPr>
                </a:tc>
                <a:tc>
                  <a:txBody>
                    <a:bodyPr/>
                    <a:lstStyle/>
                    <a:p>
                      <a:pPr algn="l" fontAlgn="b"/>
                      <a:r>
                        <a:rPr lang="en-US" sz="1800" b="1" i="0" u="none" strike="noStrike" dirty="0">
                          <a:solidFill>
                            <a:schemeClr val="tx1"/>
                          </a:solidFill>
                          <a:effectLst/>
                          <a:latin typeface="Calibri" panose="020F0502020204030204" pitchFamily="34" charset="0"/>
                        </a:rPr>
                        <a:t>Left button time</a:t>
                      </a:r>
                    </a:p>
                  </a:txBody>
                  <a:tcPr marL="6350" marR="6350" marT="6350" marB="0" anchor="b">
                    <a:solidFill>
                      <a:schemeClr val="accent1">
                        <a:lumMod val="40000"/>
                        <a:lumOff val="60000"/>
                      </a:schemeClr>
                    </a:solidFill>
                  </a:tcPr>
                </a:tc>
                <a:tc>
                  <a:txBody>
                    <a:bodyPr/>
                    <a:lstStyle/>
                    <a:p>
                      <a:pPr algn="l" fontAlgn="b"/>
                      <a:r>
                        <a:rPr lang="en-US" sz="1800" b="1" i="0" u="none" strike="noStrike">
                          <a:solidFill>
                            <a:schemeClr val="tx1"/>
                          </a:solidFill>
                          <a:effectLst/>
                          <a:latin typeface="Calibri" panose="020F0502020204030204" pitchFamily="34" charset="0"/>
                        </a:rPr>
                        <a:t>Right button time</a:t>
                      </a:r>
                    </a:p>
                  </a:txBody>
                  <a:tcPr marL="6350" marR="6350" marT="6350" marB="0" anchor="b">
                    <a:solidFill>
                      <a:schemeClr val="accent1">
                        <a:lumMod val="40000"/>
                        <a:lumOff val="60000"/>
                      </a:schemeClr>
                    </a:solidFill>
                  </a:tcPr>
                </a:tc>
                <a:tc>
                  <a:txBody>
                    <a:bodyPr/>
                    <a:lstStyle/>
                    <a:p>
                      <a:pPr algn="l" fontAlgn="b"/>
                      <a:r>
                        <a:rPr lang="en-US" sz="1800" b="1" i="0" u="none" strike="noStrike" dirty="0">
                          <a:solidFill>
                            <a:schemeClr val="tx1"/>
                          </a:solidFill>
                          <a:effectLst/>
                          <a:latin typeface="Calibri" panose="020F0502020204030204" pitchFamily="34" charset="0"/>
                        </a:rPr>
                        <a:t>Middle button time</a:t>
                      </a:r>
                    </a:p>
                  </a:txBody>
                  <a:tcPr marL="6350" marR="6350" marT="6350" marB="0" anchor="b">
                    <a:solidFill>
                      <a:schemeClr val="accent1">
                        <a:lumMod val="40000"/>
                        <a:lumOff val="60000"/>
                      </a:schemeClr>
                    </a:solidFill>
                  </a:tcPr>
                </a:tc>
                <a:tc>
                  <a:txBody>
                    <a:bodyPr/>
                    <a:lstStyle/>
                    <a:p>
                      <a:pPr algn="l" fontAlgn="b"/>
                      <a:r>
                        <a:rPr lang="en-US" sz="1800" b="1" i="0" u="none" strike="noStrike" dirty="0">
                          <a:solidFill>
                            <a:schemeClr val="tx1"/>
                          </a:solidFill>
                          <a:effectLst/>
                          <a:latin typeface="Calibri" panose="020F0502020204030204" pitchFamily="34" charset="0"/>
                        </a:rPr>
                        <a:t>Double click time</a:t>
                      </a:r>
                    </a:p>
                  </a:txBody>
                  <a:tcPr marL="6350" marR="6350" marT="6350" marB="0" anchor="b">
                    <a:solidFill>
                      <a:schemeClr val="accent1">
                        <a:lumMod val="40000"/>
                        <a:lumOff val="60000"/>
                      </a:schemeClr>
                    </a:solidFill>
                  </a:tcPr>
                </a:tc>
                <a:extLst>
                  <a:ext uri="{0D108BD9-81ED-4DB2-BD59-A6C34878D82A}">
                    <a16:rowId xmlns:a16="http://schemas.microsoft.com/office/drawing/2014/main" val="2291261309"/>
                  </a:ext>
                </a:extLst>
              </a:tr>
              <a:tr h="370840">
                <a:tc>
                  <a:txBody>
                    <a:bodyPr/>
                    <a:lstStyle/>
                    <a:p>
                      <a:r>
                        <a:rPr lang="en-US" dirty="0"/>
                        <a:t>All</a:t>
                      </a:r>
                    </a:p>
                  </a:txBody>
                  <a:tcPr/>
                </a:tc>
                <a:tc>
                  <a:txBody>
                    <a:bodyPr/>
                    <a:lstStyle/>
                    <a:p>
                      <a:pPr algn="r" fontAlgn="b"/>
                      <a:r>
                        <a:rPr lang="en-US" sz="2400" b="0" i="0" u="none" strike="noStrike" dirty="0">
                          <a:solidFill>
                            <a:srgbClr val="000000"/>
                          </a:solidFill>
                          <a:effectLst/>
                          <a:latin typeface="Calibri" panose="020F0502020204030204" pitchFamily="34" charset="0"/>
                        </a:rPr>
                        <a:t>1.029506</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0.910285</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0.997979</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1.389282</a:t>
                      </a:r>
                    </a:p>
                  </a:txBody>
                  <a:tcPr marL="6350" marR="6350" marT="6350" marB="0" anchor="b"/>
                </a:tc>
                <a:extLst>
                  <a:ext uri="{0D108BD9-81ED-4DB2-BD59-A6C34878D82A}">
                    <a16:rowId xmlns:a16="http://schemas.microsoft.com/office/drawing/2014/main" val="2906675944"/>
                  </a:ext>
                </a:extLst>
              </a:tr>
              <a:tr h="370840">
                <a:tc>
                  <a:txBody>
                    <a:bodyPr/>
                    <a:lstStyle/>
                    <a:p>
                      <a:r>
                        <a:rPr lang="en-US" dirty="0"/>
                        <a:t>Female</a:t>
                      </a:r>
                    </a:p>
                  </a:txBody>
                  <a:tcPr/>
                </a:tc>
                <a:tc>
                  <a:txBody>
                    <a:bodyPr/>
                    <a:lstStyle/>
                    <a:p>
                      <a:pPr algn="r" fontAlgn="b"/>
                      <a:r>
                        <a:rPr lang="en-US" sz="2400" b="0" i="0" u="none" strike="noStrike" dirty="0">
                          <a:solidFill>
                            <a:srgbClr val="000000"/>
                          </a:solidFill>
                          <a:effectLst/>
                          <a:latin typeface="Calibri" panose="020F0502020204030204" pitchFamily="34" charset="0"/>
                        </a:rPr>
                        <a:t>1.006681</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0.806984</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1.023247</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1.343797</a:t>
                      </a:r>
                    </a:p>
                  </a:txBody>
                  <a:tcPr marL="6350" marR="6350" marT="6350" marB="0" anchor="b"/>
                </a:tc>
                <a:extLst>
                  <a:ext uri="{0D108BD9-81ED-4DB2-BD59-A6C34878D82A}">
                    <a16:rowId xmlns:a16="http://schemas.microsoft.com/office/drawing/2014/main" val="1019406540"/>
                  </a:ext>
                </a:extLst>
              </a:tr>
              <a:tr h="370840">
                <a:tc>
                  <a:txBody>
                    <a:bodyPr/>
                    <a:lstStyle/>
                    <a:p>
                      <a:r>
                        <a:rPr lang="en-US" dirty="0"/>
                        <a:t>Male</a:t>
                      </a:r>
                    </a:p>
                  </a:txBody>
                  <a:tcPr/>
                </a:tc>
                <a:tc>
                  <a:txBody>
                    <a:bodyPr/>
                    <a:lstStyle/>
                    <a:p>
                      <a:pPr algn="r" fontAlgn="b"/>
                      <a:r>
                        <a:rPr lang="en-US" sz="2400" b="0" i="0" u="none" strike="noStrike" dirty="0">
                          <a:solidFill>
                            <a:srgbClr val="000000"/>
                          </a:solidFill>
                          <a:effectLst/>
                          <a:latin typeface="Calibri" panose="020F0502020204030204" pitchFamily="34" charset="0"/>
                        </a:rPr>
                        <a:t>1.046136</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0.985546</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0.979568</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1.422421</a:t>
                      </a:r>
                    </a:p>
                  </a:txBody>
                  <a:tcPr marL="6350" marR="6350" marT="6350" marB="0" anchor="b"/>
                </a:tc>
                <a:extLst>
                  <a:ext uri="{0D108BD9-81ED-4DB2-BD59-A6C34878D82A}">
                    <a16:rowId xmlns:a16="http://schemas.microsoft.com/office/drawing/2014/main" val="2326469920"/>
                  </a:ext>
                </a:extLst>
              </a:tr>
              <a:tr h="370840">
                <a:tc>
                  <a:txBody>
                    <a:bodyPr/>
                    <a:lstStyle/>
                    <a:p>
                      <a:r>
                        <a:rPr lang="en-US" dirty="0"/>
                        <a:t>All &lt;20 years</a:t>
                      </a:r>
                    </a:p>
                  </a:txBody>
                  <a:tcPr/>
                </a:tc>
                <a:tc>
                  <a:txBody>
                    <a:bodyPr/>
                    <a:lstStyle/>
                    <a:p>
                      <a:pPr algn="r" fontAlgn="b"/>
                      <a:r>
                        <a:rPr lang="en-US" sz="2400" b="0" i="0" u="none" strike="noStrike" dirty="0">
                          <a:solidFill>
                            <a:srgbClr val="000000"/>
                          </a:solidFill>
                          <a:effectLst/>
                          <a:latin typeface="Calibri" panose="020F0502020204030204" pitchFamily="34" charset="0"/>
                        </a:rPr>
                        <a:t>1.014585</a:t>
                      </a:r>
                    </a:p>
                  </a:txBody>
                  <a:tcPr marL="6350" marR="6350" marT="6350" marB="0" anchor="b"/>
                </a:tc>
                <a:tc>
                  <a:txBody>
                    <a:bodyPr/>
                    <a:lstStyle/>
                    <a:p>
                      <a:pPr algn="r" fontAlgn="b"/>
                      <a:r>
                        <a:rPr lang="en-US" sz="2400" b="0" i="0" u="none" strike="noStrike">
                          <a:solidFill>
                            <a:srgbClr val="000000"/>
                          </a:solidFill>
                          <a:effectLst/>
                          <a:latin typeface="Calibri" panose="020F0502020204030204" pitchFamily="34" charset="0"/>
                        </a:rPr>
                        <a:t>0.752221</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0.881470</a:t>
                      </a:r>
                    </a:p>
                  </a:txBody>
                  <a:tcPr marL="6350" marR="6350" marT="6350" marB="0" anchor="b"/>
                </a:tc>
                <a:tc>
                  <a:txBody>
                    <a:bodyPr/>
                    <a:lstStyle/>
                    <a:p>
                      <a:pPr algn="r" fontAlgn="b"/>
                      <a:r>
                        <a:rPr lang="en-US" sz="2400" b="0" i="0" u="none" strike="noStrike" dirty="0">
                          <a:solidFill>
                            <a:srgbClr val="000000"/>
                          </a:solidFill>
                          <a:effectLst/>
                          <a:latin typeface="Calibri" panose="020F0502020204030204" pitchFamily="34" charset="0"/>
                        </a:rPr>
                        <a:t>1.404601</a:t>
                      </a:r>
                    </a:p>
                  </a:txBody>
                  <a:tcPr marL="6350" marR="6350" marT="6350" marB="0" anchor="b"/>
                </a:tc>
                <a:extLst>
                  <a:ext uri="{0D108BD9-81ED-4DB2-BD59-A6C34878D82A}">
                    <a16:rowId xmlns:a16="http://schemas.microsoft.com/office/drawing/2014/main" val="1238061618"/>
                  </a:ext>
                </a:extLst>
              </a:tr>
            </a:tbl>
          </a:graphicData>
        </a:graphic>
      </p:graphicFrame>
    </p:spTree>
    <p:extLst>
      <p:ext uri="{BB962C8B-B14F-4D97-AF65-F5344CB8AC3E}">
        <p14:creationId xmlns:p14="http://schemas.microsoft.com/office/powerpoint/2010/main" val="41526268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BF30-9A77-4EC0-9D54-F6379A65F76E}"/>
              </a:ext>
            </a:extLst>
          </p:cNvPr>
          <p:cNvSpPr>
            <a:spLocks noGrp="1"/>
          </p:cNvSpPr>
          <p:nvPr>
            <p:ph type="title"/>
          </p:nvPr>
        </p:nvSpPr>
        <p:spPr/>
        <p:txBody>
          <a:bodyPr/>
          <a:lstStyle/>
          <a:p>
            <a:r>
              <a:rPr lang="sr-Latn-RS" b="1" dirty="0"/>
              <a:t>More </a:t>
            </a:r>
            <a:r>
              <a:rPr lang="en-US" b="1" dirty="0"/>
              <a:t>results</a:t>
            </a:r>
            <a:r>
              <a:rPr lang="sr-Latn-RS" b="1" dirty="0"/>
              <a:t> – </a:t>
            </a:r>
            <a:r>
              <a:rPr lang="en-US" b="1" dirty="0"/>
              <a:t>Show history</a:t>
            </a:r>
          </a:p>
        </p:txBody>
      </p:sp>
      <p:pic>
        <p:nvPicPr>
          <p:cNvPr id="5" name="Content Placeholder 4">
            <a:extLst>
              <a:ext uri="{FF2B5EF4-FFF2-40B4-BE49-F238E27FC236}">
                <a16:creationId xmlns:a16="http://schemas.microsoft.com/office/drawing/2014/main" id="{8368CFD2-E5EA-4C84-9CF8-60A8620133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6475" y="1947069"/>
            <a:ext cx="10179050" cy="4108450"/>
          </a:xfrm>
        </p:spPr>
      </p:pic>
      <p:pic>
        <p:nvPicPr>
          <p:cNvPr id="6" name="Picture 5">
            <a:extLst>
              <a:ext uri="{FF2B5EF4-FFF2-40B4-BE49-F238E27FC236}">
                <a16:creationId xmlns:a16="http://schemas.microsoft.com/office/drawing/2014/main" id="{050A3450-2931-4602-9854-2C53FF164550}"/>
              </a:ext>
            </a:extLst>
          </p:cNvPr>
          <p:cNvPicPr>
            <a:picLocks noChangeAspect="1"/>
          </p:cNvPicPr>
          <p:nvPr/>
        </p:nvPicPr>
        <p:blipFill>
          <a:blip r:embed="rId4"/>
          <a:stretch>
            <a:fillRect/>
          </a:stretch>
        </p:blipFill>
        <p:spPr>
          <a:xfrm>
            <a:off x="0" y="1971599"/>
            <a:ext cx="3443003" cy="3468688"/>
          </a:xfrm>
          <a:prstGeom prst="rect">
            <a:avLst/>
          </a:prstGeom>
        </p:spPr>
      </p:pic>
    </p:spTree>
    <p:extLst>
      <p:ext uri="{BB962C8B-B14F-4D97-AF65-F5344CB8AC3E}">
        <p14:creationId xmlns:p14="http://schemas.microsoft.com/office/powerpoint/2010/main" val="162333412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E4B5-0D07-4FFD-8831-C5EF4B914752}"/>
              </a:ext>
            </a:extLst>
          </p:cNvPr>
          <p:cNvSpPr>
            <a:spLocks noGrp="1"/>
          </p:cNvSpPr>
          <p:nvPr>
            <p:ph type="title"/>
          </p:nvPr>
        </p:nvSpPr>
        <p:spPr/>
        <p:txBody>
          <a:bodyPr/>
          <a:lstStyle/>
          <a:p>
            <a:r>
              <a:rPr lang="en-US" b="1" dirty="0"/>
              <a:t>More results </a:t>
            </a:r>
            <a:r>
              <a:rPr lang="sr-Latn-RS" b="1" dirty="0"/>
              <a:t>– </a:t>
            </a:r>
            <a:r>
              <a:rPr lang="en-US" b="1" dirty="0"/>
              <a:t>Show radar chart</a:t>
            </a:r>
            <a:endParaRPr lang="en-US" dirty="0"/>
          </a:p>
        </p:txBody>
      </p:sp>
      <p:sp>
        <p:nvSpPr>
          <p:cNvPr id="3" name="Content Placeholder 2">
            <a:extLst>
              <a:ext uri="{FF2B5EF4-FFF2-40B4-BE49-F238E27FC236}">
                <a16:creationId xmlns:a16="http://schemas.microsoft.com/office/drawing/2014/main" id="{794758AD-8609-4D40-B191-C69DAC095C8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91E3A68-C2B3-4448-85ED-E443917AC404}"/>
              </a:ext>
            </a:extLst>
          </p:cNvPr>
          <p:cNvPicPr>
            <a:picLocks noChangeAspect="1"/>
          </p:cNvPicPr>
          <p:nvPr/>
        </p:nvPicPr>
        <p:blipFill>
          <a:blip r:embed="rId3"/>
          <a:stretch>
            <a:fillRect/>
          </a:stretch>
        </p:blipFill>
        <p:spPr>
          <a:xfrm>
            <a:off x="6248835" y="1825626"/>
            <a:ext cx="5484129" cy="4035348"/>
          </a:xfrm>
          <a:prstGeom prst="rect">
            <a:avLst/>
          </a:prstGeom>
        </p:spPr>
      </p:pic>
      <p:pic>
        <p:nvPicPr>
          <p:cNvPr id="5" name="Picture 4">
            <a:extLst>
              <a:ext uri="{FF2B5EF4-FFF2-40B4-BE49-F238E27FC236}">
                <a16:creationId xmlns:a16="http://schemas.microsoft.com/office/drawing/2014/main" id="{9DDAD99F-07DD-4455-9C54-05B7B2F27FA7}"/>
              </a:ext>
            </a:extLst>
          </p:cNvPr>
          <p:cNvPicPr>
            <a:picLocks noChangeAspect="1"/>
          </p:cNvPicPr>
          <p:nvPr/>
        </p:nvPicPr>
        <p:blipFill>
          <a:blip r:embed="rId4"/>
          <a:stretch>
            <a:fillRect/>
          </a:stretch>
        </p:blipFill>
        <p:spPr>
          <a:xfrm>
            <a:off x="838200" y="1825625"/>
            <a:ext cx="3444539" cy="3468751"/>
          </a:xfrm>
          <a:prstGeom prst="rect">
            <a:avLst/>
          </a:prstGeom>
        </p:spPr>
      </p:pic>
    </p:spTree>
    <p:extLst>
      <p:ext uri="{BB962C8B-B14F-4D97-AF65-F5344CB8AC3E}">
        <p14:creationId xmlns:p14="http://schemas.microsoft.com/office/powerpoint/2010/main" val="1569614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6EA3F-DE5B-4B33-B968-ED162A0CB727}"/>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41" r="17664" b="-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02D659D5-1BB2-46F8-A1CA-D1427478FA64}"/>
              </a:ext>
            </a:extLst>
          </p:cNvPr>
          <p:cNvSpPr>
            <a:spLocks noGrp="1"/>
          </p:cNvSpPr>
          <p:nvPr>
            <p:ph type="title"/>
          </p:nvPr>
        </p:nvSpPr>
        <p:spPr>
          <a:xfrm>
            <a:off x="804998" y="798445"/>
            <a:ext cx="4803636" cy="1311664"/>
          </a:xfrm>
        </p:spPr>
        <p:txBody>
          <a:bodyPr>
            <a:normAutofit/>
          </a:bodyPr>
          <a:lstStyle/>
          <a:p>
            <a:r>
              <a:rPr lang="en-US" b="1">
                <a:solidFill>
                  <a:srgbClr val="000000"/>
                </a:solidFill>
              </a:rPr>
              <a:t>What is openness?</a:t>
            </a:r>
          </a:p>
        </p:txBody>
      </p:sp>
      <p:sp>
        <p:nvSpPr>
          <p:cNvPr id="3" name="Content Placeholder 2">
            <a:extLst>
              <a:ext uri="{FF2B5EF4-FFF2-40B4-BE49-F238E27FC236}">
                <a16:creationId xmlns:a16="http://schemas.microsoft.com/office/drawing/2014/main" id="{9D14639F-56FB-4B84-A533-699F36190E71}"/>
              </a:ext>
            </a:extLst>
          </p:cNvPr>
          <p:cNvSpPr>
            <a:spLocks noGrp="1"/>
          </p:cNvSpPr>
          <p:nvPr>
            <p:ph idx="1"/>
          </p:nvPr>
        </p:nvSpPr>
        <p:spPr>
          <a:xfrm>
            <a:off x="804997" y="2272143"/>
            <a:ext cx="4706803" cy="3788830"/>
          </a:xfrm>
        </p:spPr>
        <p:txBody>
          <a:bodyPr anchor="ctr">
            <a:normAutofit/>
          </a:bodyPr>
          <a:lstStyle/>
          <a:p>
            <a:r>
              <a:rPr lang="en-US" dirty="0">
                <a:solidFill>
                  <a:srgbClr val="000000"/>
                </a:solidFill>
              </a:rPr>
              <a:t>“Open means </a:t>
            </a:r>
            <a:r>
              <a:rPr lang="en-US" b="1" dirty="0">
                <a:solidFill>
                  <a:srgbClr val="000000"/>
                </a:solidFill>
              </a:rPr>
              <a:t>anyone</a:t>
            </a:r>
            <a:r>
              <a:rPr lang="en-US" dirty="0">
                <a:solidFill>
                  <a:srgbClr val="000000"/>
                </a:solidFill>
              </a:rPr>
              <a:t> can </a:t>
            </a:r>
            <a:r>
              <a:rPr lang="en-US" b="1" dirty="0">
                <a:solidFill>
                  <a:srgbClr val="000000"/>
                </a:solidFill>
              </a:rPr>
              <a:t>freely access, use, modify, and share</a:t>
            </a:r>
            <a:r>
              <a:rPr lang="en-US" dirty="0">
                <a:solidFill>
                  <a:srgbClr val="000000"/>
                </a:solidFill>
              </a:rPr>
              <a:t> for </a:t>
            </a:r>
            <a:r>
              <a:rPr lang="en-US" b="1" dirty="0">
                <a:solidFill>
                  <a:srgbClr val="000000"/>
                </a:solidFill>
              </a:rPr>
              <a:t>any purpose</a:t>
            </a:r>
            <a:r>
              <a:rPr lang="en-US" dirty="0">
                <a:solidFill>
                  <a:srgbClr val="000000"/>
                </a:solidFill>
              </a:rPr>
              <a:t> </a:t>
            </a:r>
          </a:p>
          <a:p>
            <a:pPr marL="230188" indent="0">
              <a:buNone/>
            </a:pPr>
            <a:r>
              <a:rPr lang="en-US" dirty="0">
                <a:solidFill>
                  <a:srgbClr val="000000"/>
                </a:solidFill>
              </a:rPr>
              <a:t>(subject, at most, to requirements that preserve provenance and openness).” </a:t>
            </a:r>
          </a:p>
          <a:p>
            <a:pPr marL="230188" indent="0">
              <a:buNone/>
            </a:pPr>
            <a:r>
              <a:rPr lang="en-US" dirty="0">
                <a:solidFill>
                  <a:srgbClr val="000000"/>
                </a:solidFill>
              </a:rPr>
              <a:t>(</a:t>
            </a:r>
            <a:r>
              <a:rPr lang="en-US" u="sng" dirty="0">
                <a:solidFill>
                  <a:srgbClr val="000000"/>
                </a:solidFill>
                <a:hlinkClick r:id="rId6"/>
              </a:rPr>
              <a:t>Open Definition</a:t>
            </a:r>
            <a:r>
              <a:rPr lang="en-US" dirty="0">
                <a:solidFill>
                  <a:srgbClr val="000000"/>
                </a:solidFill>
              </a:rPr>
              <a:t>)</a:t>
            </a:r>
          </a:p>
          <a:p>
            <a:endParaRPr lang="en-US" dirty="0">
              <a:solidFill>
                <a:srgbClr val="000000"/>
              </a:solidFill>
            </a:endParaRPr>
          </a:p>
        </p:txBody>
      </p:sp>
      <p:sp>
        <p:nvSpPr>
          <p:cNvPr id="6" name="TextBox 5">
            <a:extLst>
              <a:ext uri="{FF2B5EF4-FFF2-40B4-BE49-F238E27FC236}">
                <a16:creationId xmlns:a16="http://schemas.microsoft.com/office/drawing/2014/main" id="{923643D2-62CF-4352-B892-38D3166C3301}"/>
              </a:ext>
            </a:extLst>
          </p:cNvPr>
          <p:cNvSpPr txBox="1"/>
          <p:nvPr/>
        </p:nvSpPr>
        <p:spPr>
          <a:xfrm>
            <a:off x="9762836" y="6668655"/>
            <a:ext cx="2451302" cy="200055"/>
          </a:xfrm>
          <a:prstGeom prst="rect">
            <a:avLst/>
          </a:prstGeom>
          <a:solidFill>
            <a:schemeClr val="tx1">
              <a:lumMod val="50000"/>
              <a:lumOff val="50000"/>
            </a:schemeClr>
          </a:solidFill>
        </p:spPr>
        <p:txBody>
          <a:bodyPr wrap="square" rtlCol="0">
            <a:spAutoFit/>
          </a:bodyPr>
          <a:lstStyle/>
          <a:p>
            <a:pPr algn="r">
              <a:spcAft>
                <a:spcPts val="600"/>
              </a:spcAft>
            </a:pPr>
            <a:r>
              <a:rPr lang="en-US" sz="700" dirty="0">
                <a:solidFill>
                  <a:srgbClr val="FFFFFF"/>
                </a:solidFill>
                <a:hlinkClick r:id="rId5" tooltip="http://inspiringbetterlife.blogspot.com/2011/12/learning-for-life-to-grow-and-conquer.html">
                  <a:extLst>
                    <a:ext uri="{A12FA001-AC4F-418D-AE19-62706E023703}">
                      <ahyp:hlinkClr xmlns:ahyp="http://schemas.microsoft.com/office/drawing/2018/hyperlinkcolor" xmlns="" val="tx"/>
                    </a:ext>
                  </a:extLst>
                </a:hlinkClick>
              </a:rPr>
              <a:t>This Photo</a:t>
            </a:r>
            <a:r>
              <a:rPr lang="en-US" sz="700" dirty="0">
                <a:solidFill>
                  <a:srgbClr val="FFFFFF"/>
                </a:solidFill>
              </a:rPr>
              <a:t> by Steve Wickham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xmlns=""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303269354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851A-0849-4C5A-8C7C-7D8ABDC57952}"/>
              </a:ext>
            </a:extLst>
          </p:cNvPr>
          <p:cNvSpPr>
            <a:spLocks noGrp="1"/>
          </p:cNvSpPr>
          <p:nvPr>
            <p:ph type="title"/>
          </p:nvPr>
        </p:nvSpPr>
        <p:spPr/>
        <p:txBody>
          <a:bodyPr/>
          <a:lstStyle/>
          <a:p>
            <a:r>
              <a:rPr lang="en-US" b="1"/>
              <a:t>Open Materials</a:t>
            </a:r>
          </a:p>
        </p:txBody>
      </p:sp>
      <p:sp>
        <p:nvSpPr>
          <p:cNvPr id="3" name="Content Placeholder 2">
            <a:extLst>
              <a:ext uri="{FF2B5EF4-FFF2-40B4-BE49-F238E27FC236}">
                <a16:creationId xmlns:a16="http://schemas.microsoft.com/office/drawing/2014/main" id="{DAB2578E-4D55-4A61-A131-FBE72172CB29}"/>
              </a:ext>
            </a:extLst>
          </p:cNvPr>
          <p:cNvSpPr>
            <a:spLocks noGrp="1"/>
          </p:cNvSpPr>
          <p:nvPr>
            <p:ph idx="1"/>
          </p:nvPr>
        </p:nvSpPr>
        <p:spPr/>
        <p:txBody>
          <a:bodyPr>
            <a:normAutofit/>
          </a:bodyPr>
          <a:lstStyle/>
          <a:p>
            <a:r>
              <a:rPr lang="en-US" dirty="0"/>
              <a:t>In addition to data sharing, the openness of research relies on sharing of materials.</a:t>
            </a:r>
          </a:p>
          <a:p>
            <a:r>
              <a:rPr lang="en-US" dirty="0"/>
              <a:t>Examples of materials that can be shared: </a:t>
            </a:r>
          </a:p>
          <a:p>
            <a:pPr lvl="1"/>
            <a:r>
              <a:rPr lang="en-US" b="1" dirty="0"/>
              <a:t>Reagents</a:t>
            </a:r>
            <a:r>
              <a:rPr lang="en-US" dirty="0"/>
              <a:t> (a substance, compound or mixture that can be added to a system in order to create a chemical or other reaction)</a:t>
            </a:r>
          </a:p>
          <a:p>
            <a:pPr lvl="1"/>
            <a:r>
              <a:rPr lang="en-US" b="1" dirty="0"/>
              <a:t>Protocols</a:t>
            </a:r>
            <a:r>
              <a:rPr lang="en-US" dirty="0"/>
              <a:t> (a formal or official record of scientific experimental observations in a structured format). Example repository: </a:t>
            </a:r>
            <a:r>
              <a:rPr lang="en-US" dirty="0">
                <a:hlinkClick r:id="rId2"/>
              </a:rPr>
              <a:t>Protocols.io</a:t>
            </a:r>
            <a:r>
              <a:rPr lang="en-US" dirty="0"/>
              <a:t>.</a:t>
            </a:r>
          </a:p>
          <a:p>
            <a:pPr lvl="1"/>
            <a:r>
              <a:rPr lang="en-US" b="1" dirty="0"/>
              <a:t>Notebooks</a:t>
            </a:r>
            <a:r>
              <a:rPr lang="en-US" dirty="0"/>
              <a:t>, </a:t>
            </a:r>
            <a:r>
              <a:rPr lang="en-US" b="1" dirty="0"/>
              <a:t>containers</a:t>
            </a:r>
            <a:r>
              <a:rPr lang="en-US" dirty="0"/>
              <a:t>, </a:t>
            </a:r>
            <a:r>
              <a:rPr lang="en-US" b="1" dirty="0"/>
              <a:t>software</a:t>
            </a:r>
            <a:r>
              <a:rPr lang="en-US" dirty="0"/>
              <a:t>, and </a:t>
            </a:r>
            <a:r>
              <a:rPr lang="en-US" b="1" dirty="0"/>
              <a:t>hardware</a:t>
            </a:r>
            <a:r>
              <a:rPr lang="en-US" dirty="0"/>
              <a:t>.</a:t>
            </a:r>
          </a:p>
          <a:p>
            <a:pPr lvl="2"/>
            <a:r>
              <a:rPr lang="en-US" dirty="0"/>
              <a:t>Containers and notebooks can be shared with </a:t>
            </a:r>
            <a:r>
              <a:rPr lang="en-US" dirty="0">
                <a:hlinkClick r:id="rId3"/>
              </a:rPr>
              <a:t>Rocker</a:t>
            </a:r>
            <a:r>
              <a:rPr lang="en-US" dirty="0"/>
              <a:t> or </a:t>
            </a:r>
            <a:r>
              <a:rPr lang="en-US" dirty="0">
                <a:hlinkClick r:id="rId4"/>
              </a:rPr>
              <a:t>Code Ocean</a:t>
            </a:r>
            <a:r>
              <a:rPr lang="en-US" dirty="0"/>
              <a:t>. </a:t>
            </a:r>
          </a:p>
          <a:p>
            <a:pPr lvl="2"/>
            <a:r>
              <a:rPr lang="en-US" dirty="0"/>
              <a:t>Software and hardware used in research should be shared following best practices for documentation as outlined in </a:t>
            </a:r>
            <a:r>
              <a:rPr lang="en-US" dirty="0">
                <a:solidFill>
                  <a:srgbClr val="0070C0"/>
                </a:solidFill>
                <a:hlinkClick r:id="rId5" action="ppaction://hlinksldjump">
                  <a:extLst>
                    <a:ext uri="{A12FA001-AC4F-418D-AE19-62706E023703}">
                      <ahyp:hlinkClr xmlns:ahyp="http://schemas.microsoft.com/office/drawing/2018/hyperlinkcolor" xmlns="" val="tx"/>
                    </a:ext>
                  </a:extLst>
                </a:hlinkClick>
              </a:rPr>
              <a:t>Open Research Software and Open Source</a:t>
            </a:r>
            <a:r>
              <a:rPr lang="en-US" dirty="0">
                <a:solidFill>
                  <a:srgbClr val="0070C0"/>
                </a:solidFill>
              </a:rPr>
              <a:t> </a:t>
            </a:r>
            <a:r>
              <a:rPr lang="en-US" dirty="0"/>
              <a:t>chapter.</a:t>
            </a:r>
          </a:p>
        </p:txBody>
      </p:sp>
    </p:spTree>
    <p:extLst>
      <p:ext uri="{BB962C8B-B14F-4D97-AF65-F5344CB8AC3E}">
        <p14:creationId xmlns:p14="http://schemas.microsoft.com/office/powerpoint/2010/main" val="2125897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BA89-C185-4EFA-BA86-816F67E4FCE7}"/>
              </a:ext>
            </a:extLst>
          </p:cNvPr>
          <p:cNvSpPr>
            <a:spLocks noGrp="1"/>
          </p:cNvSpPr>
          <p:nvPr>
            <p:ph type="title"/>
          </p:nvPr>
        </p:nvSpPr>
        <p:spPr/>
        <p:txBody>
          <a:bodyPr/>
          <a:lstStyle/>
          <a:p>
            <a:r>
              <a:rPr lang="en-US" b="1" dirty="0"/>
              <a:t>What is Open Methodology?</a:t>
            </a:r>
            <a:endParaRPr lang="en-US" b="1" dirty="0">
              <a:solidFill>
                <a:srgbClr val="FF0000"/>
              </a:solidFill>
            </a:endParaRPr>
          </a:p>
        </p:txBody>
      </p:sp>
      <p:sp>
        <p:nvSpPr>
          <p:cNvPr id="3" name="Content Placeholder 2">
            <a:extLst>
              <a:ext uri="{FF2B5EF4-FFF2-40B4-BE49-F238E27FC236}">
                <a16:creationId xmlns:a16="http://schemas.microsoft.com/office/drawing/2014/main" id="{4D90B61D-72B8-405F-BC0A-5A0AE6A7EBAA}"/>
              </a:ext>
            </a:extLst>
          </p:cNvPr>
          <p:cNvSpPr>
            <a:spLocks noGrp="1"/>
          </p:cNvSpPr>
          <p:nvPr>
            <p:ph idx="1"/>
          </p:nvPr>
        </p:nvSpPr>
        <p:spPr>
          <a:xfrm>
            <a:off x="838200" y="1835785"/>
            <a:ext cx="10515600" cy="4351338"/>
          </a:xfrm>
        </p:spPr>
        <p:txBody>
          <a:bodyPr>
            <a:normAutofit fontScale="92500" lnSpcReduction="10000"/>
          </a:bodyPr>
          <a:lstStyle/>
          <a:p>
            <a:r>
              <a:rPr lang="en-US" sz="2400" dirty="0"/>
              <a:t>The term "</a:t>
            </a:r>
            <a:r>
              <a:rPr lang="en-US" sz="2400" b="1" dirty="0"/>
              <a:t>open methodology</a:t>
            </a:r>
            <a:r>
              <a:rPr lang="en-US" sz="2400" dirty="0"/>
              <a:t>" includes procedural, technical and technological solutions intended for use in scientific research, which are openly available to the scientific community</a:t>
            </a:r>
          </a:p>
          <a:p>
            <a:r>
              <a:rPr lang="en-US" sz="2400" dirty="0"/>
              <a:t>These solutions can be available in their final form, but are </a:t>
            </a:r>
            <a:r>
              <a:rPr lang="en-US" sz="2400" b="1" dirty="0"/>
              <a:t>usually open to further development</a:t>
            </a:r>
            <a:r>
              <a:rPr lang="en-US" sz="2400" dirty="0"/>
              <a:t>, which implies that each member of the scientific community can contribute to their improvement</a:t>
            </a:r>
          </a:p>
          <a:p>
            <a:r>
              <a:rPr lang="en-US" sz="2400" dirty="0"/>
              <a:t>The key feature of open methodologies is their transparency, that is, their direct applicability by the end user</a:t>
            </a:r>
          </a:p>
          <a:p>
            <a:r>
              <a:rPr lang="en-US" sz="2400" dirty="0"/>
              <a:t>At this point, probably the best illustration of open methodologies are </a:t>
            </a:r>
            <a:r>
              <a:rPr lang="en-US" sz="2400" b="1" dirty="0"/>
              <a:t>different software solutions</a:t>
            </a:r>
            <a:r>
              <a:rPr lang="en-US" sz="2400" dirty="0"/>
              <a:t>, such as the statistical software environment </a:t>
            </a:r>
            <a:r>
              <a:rPr lang="en-US" sz="2400" u="sng" dirty="0">
                <a:hlinkClick r:id="rId2"/>
              </a:rPr>
              <a:t>R</a:t>
            </a:r>
            <a:r>
              <a:rPr lang="en-US" sz="2400" dirty="0"/>
              <a:t> or software solutions such as statistical packages </a:t>
            </a:r>
            <a:r>
              <a:rPr lang="en-US" sz="2400" u="sng" dirty="0">
                <a:hlinkClick r:id="rId3"/>
              </a:rPr>
              <a:t>JASP</a:t>
            </a:r>
            <a:r>
              <a:rPr lang="en-US" sz="2400" dirty="0"/>
              <a:t> or </a:t>
            </a:r>
            <a:r>
              <a:rPr lang="en-US" sz="2400" u="sng" dirty="0" err="1">
                <a:hlinkClick r:id="rId4"/>
              </a:rPr>
              <a:t>jamovi</a:t>
            </a:r>
            <a:endParaRPr lang="en-US" sz="2400" u="sng" dirty="0"/>
          </a:p>
          <a:p>
            <a:r>
              <a:rPr lang="en-US" sz="2400" dirty="0"/>
              <a:t>Example: </a:t>
            </a:r>
            <a:r>
              <a:rPr lang="en-US" sz="2400" dirty="0" err="1"/>
              <a:t>OpenClick</a:t>
            </a:r>
            <a:r>
              <a:rPr lang="en-US" sz="2400" dirty="0"/>
              <a:t> methodology: </a:t>
            </a:r>
            <a:r>
              <a:rPr lang="en-US" sz="2400" dirty="0">
                <a:hlinkClick r:id="rId5"/>
              </a:rPr>
              <a:t>http://openclick.rs/index.php/en/project-openclick/methodology</a:t>
            </a:r>
            <a:endParaRPr lang="en-US" sz="2400" dirty="0"/>
          </a:p>
        </p:txBody>
      </p:sp>
    </p:spTree>
    <p:extLst>
      <p:ext uri="{BB962C8B-B14F-4D97-AF65-F5344CB8AC3E}">
        <p14:creationId xmlns:p14="http://schemas.microsoft.com/office/powerpoint/2010/main" val="2470620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10A9-4414-4D36-8080-1CE3FE36A197}"/>
              </a:ext>
            </a:extLst>
          </p:cNvPr>
          <p:cNvSpPr>
            <a:spLocks noGrp="1"/>
          </p:cNvSpPr>
          <p:nvPr>
            <p:ph type="title"/>
          </p:nvPr>
        </p:nvSpPr>
        <p:spPr/>
        <p:txBody>
          <a:bodyPr/>
          <a:lstStyle/>
          <a:p>
            <a:r>
              <a:rPr lang="en-US" b="1" dirty="0"/>
              <a:t>What is Open Research Software?</a:t>
            </a:r>
          </a:p>
        </p:txBody>
      </p:sp>
      <p:sp>
        <p:nvSpPr>
          <p:cNvPr id="3" name="Content Placeholder 2">
            <a:extLst>
              <a:ext uri="{FF2B5EF4-FFF2-40B4-BE49-F238E27FC236}">
                <a16:creationId xmlns:a16="http://schemas.microsoft.com/office/drawing/2014/main" id="{D9262B9D-3A1A-4C45-882E-F041A94FD2F3}"/>
              </a:ext>
            </a:extLst>
          </p:cNvPr>
          <p:cNvSpPr>
            <a:spLocks noGrp="1"/>
          </p:cNvSpPr>
          <p:nvPr>
            <p:ph idx="1"/>
          </p:nvPr>
        </p:nvSpPr>
        <p:spPr>
          <a:xfrm>
            <a:off x="838200" y="1825625"/>
            <a:ext cx="8825345" cy="4351338"/>
          </a:xfrm>
        </p:spPr>
        <p:txBody>
          <a:bodyPr>
            <a:normAutofit/>
          </a:bodyPr>
          <a:lstStyle/>
          <a:p>
            <a:pPr lvl="0"/>
            <a:r>
              <a:rPr lang="en-US" dirty="0"/>
              <a:t>Open (or open-source) research software refers to </a:t>
            </a:r>
            <a:r>
              <a:rPr lang="en-US" b="1" dirty="0"/>
              <a:t>the use and development of software </a:t>
            </a:r>
            <a:r>
              <a:rPr lang="en-US" dirty="0"/>
              <a:t>(for analysis, simulation, visualization, etc.) </a:t>
            </a:r>
            <a:r>
              <a:rPr lang="en-US" b="1" dirty="0"/>
              <a:t>where the full source code is available</a:t>
            </a:r>
            <a:endParaRPr lang="en-US" dirty="0"/>
          </a:p>
          <a:p>
            <a:r>
              <a:rPr lang="en-US" b="1" dirty="0"/>
              <a:t>must be distributed in source and/or compiled form</a:t>
            </a:r>
            <a:r>
              <a:rPr lang="en-US" dirty="0"/>
              <a:t> (with the source code available in the latter case)</a:t>
            </a:r>
          </a:p>
          <a:p>
            <a:r>
              <a:rPr lang="en-US" b="1" dirty="0"/>
              <a:t>must be shared under a license that allows modification, derivation, and redistribution</a:t>
            </a:r>
            <a:endParaRPr lang="en-US" dirty="0"/>
          </a:p>
        </p:txBody>
      </p:sp>
      <p:pic>
        <p:nvPicPr>
          <p:cNvPr id="4" name="Picture 3">
            <a:extLst>
              <a:ext uri="{FF2B5EF4-FFF2-40B4-BE49-F238E27FC236}">
                <a16:creationId xmlns:a16="http://schemas.microsoft.com/office/drawing/2014/main" id="{DFB02EE4-A699-4104-A25C-BFD1979D59E4}"/>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078057" y="443717"/>
            <a:ext cx="1545709" cy="1545709"/>
          </a:xfrm>
          <a:prstGeom prst="rect">
            <a:avLst/>
          </a:prstGeom>
        </p:spPr>
      </p:pic>
      <p:sp>
        <p:nvSpPr>
          <p:cNvPr id="5" name="TextBox 4">
            <a:extLst>
              <a:ext uri="{FF2B5EF4-FFF2-40B4-BE49-F238E27FC236}">
                <a16:creationId xmlns:a16="http://schemas.microsoft.com/office/drawing/2014/main" id="{614F8B59-A3F8-41D1-8A9E-50F8E3D8A35E}"/>
              </a:ext>
            </a:extLst>
          </p:cNvPr>
          <p:cNvSpPr txBox="1"/>
          <p:nvPr/>
        </p:nvSpPr>
        <p:spPr>
          <a:xfrm>
            <a:off x="8356834" y="6311900"/>
            <a:ext cx="2113943" cy="369332"/>
          </a:xfrm>
          <a:prstGeom prst="rect">
            <a:avLst/>
          </a:prstGeom>
          <a:noFill/>
        </p:spPr>
        <p:txBody>
          <a:bodyPr wrap="square" rtlCol="0">
            <a:spAutoFit/>
          </a:bodyPr>
          <a:lstStyle/>
          <a:p>
            <a:r>
              <a:rPr lang="en-US" sz="900" dirty="0">
                <a:solidFill>
                  <a:schemeClr val="tx1">
                    <a:lumMod val="50000"/>
                    <a:lumOff val="50000"/>
                  </a:schemeClr>
                </a:solidFill>
                <a:hlinkClick r:id="rId4" tooltip="https://commons.wikimedia.org/wiki/File:Open_Source_Initiative_keyhole.svg">
                  <a:extLst>
                    <a:ext uri="{A12FA001-AC4F-418D-AE19-62706E023703}">
                      <ahyp:hlinkClr xmlns:ahyp="http://schemas.microsoft.com/office/drawing/2018/hyperlinkcolor" xmlns="" val="tx"/>
                    </a:ext>
                  </a:extLst>
                </a:hlinkClick>
              </a:rPr>
              <a:t>Photo</a:t>
            </a:r>
            <a:r>
              <a:rPr lang="en-US" sz="900" dirty="0">
                <a:solidFill>
                  <a:schemeClr val="tx1">
                    <a:lumMod val="50000"/>
                    <a:lumOff val="50000"/>
                  </a:schemeClr>
                </a:solidFill>
              </a:rPr>
              <a:t> by The Open Source Initiative is licensed under </a:t>
            </a:r>
            <a:r>
              <a:rPr lang="en-US" sz="900" dirty="0">
                <a:solidFill>
                  <a:schemeClr val="tx1">
                    <a:lumMod val="50000"/>
                    <a:lumOff val="50000"/>
                  </a:schemeClr>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315318898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5EFB-6262-4931-A129-B53133906D28}"/>
              </a:ext>
            </a:extLst>
          </p:cNvPr>
          <p:cNvSpPr>
            <a:spLocks noGrp="1"/>
          </p:cNvSpPr>
          <p:nvPr>
            <p:ph type="title"/>
          </p:nvPr>
        </p:nvSpPr>
        <p:spPr/>
        <p:txBody>
          <a:bodyPr/>
          <a:lstStyle/>
          <a:p>
            <a:r>
              <a:rPr lang="en-US" b="1"/>
              <a:t>Pros of </a:t>
            </a:r>
            <a:r>
              <a:rPr lang="sr-Latn-RS" b="1"/>
              <a:t>using </a:t>
            </a:r>
            <a:r>
              <a:rPr lang="en-US" b="1"/>
              <a:t>open research software</a:t>
            </a:r>
          </a:p>
        </p:txBody>
      </p:sp>
      <p:sp>
        <p:nvSpPr>
          <p:cNvPr id="3" name="Content Placeholder 2">
            <a:extLst>
              <a:ext uri="{FF2B5EF4-FFF2-40B4-BE49-F238E27FC236}">
                <a16:creationId xmlns:a16="http://schemas.microsoft.com/office/drawing/2014/main" id="{EED235BA-E791-415B-8E20-22B989CCF6FC}"/>
              </a:ext>
            </a:extLst>
          </p:cNvPr>
          <p:cNvSpPr>
            <a:spLocks noGrp="1"/>
          </p:cNvSpPr>
          <p:nvPr>
            <p:ph idx="1"/>
          </p:nvPr>
        </p:nvSpPr>
        <p:spPr/>
        <p:txBody>
          <a:bodyPr>
            <a:normAutofit lnSpcReduction="10000"/>
          </a:bodyPr>
          <a:lstStyle/>
          <a:p>
            <a:pPr lvl="0"/>
            <a:r>
              <a:rPr lang="en-US" b="1" dirty="0"/>
              <a:t>Sharing software used for research</a:t>
            </a:r>
            <a:r>
              <a:rPr lang="en-US" dirty="0"/>
              <a:t> (whether computational in nature, or that relies on any software-based analysis/interpretation) </a:t>
            </a:r>
            <a:r>
              <a:rPr lang="en-US" b="1" dirty="0"/>
              <a:t>is a necessary, though not sufficient, condition</a:t>
            </a:r>
            <a:r>
              <a:rPr lang="en-US" dirty="0"/>
              <a:t> for </a:t>
            </a:r>
            <a:r>
              <a:rPr lang="en-US" b="1" dirty="0"/>
              <a:t>reproducibility </a:t>
            </a:r>
            <a:r>
              <a:rPr lang="en-US" dirty="0"/>
              <a:t>(unavoidable ambiguity arises when trying to fully describe software using natural language)</a:t>
            </a:r>
          </a:p>
          <a:p>
            <a:r>
              <a:rPr lang="en-US" b="1" dirty="0"/>
              <a:t>Sharing software openly allows developers to receive career credit</a:t>
            </a:r>
            <a:r>
              <a:rPr lang="en-US" dirty="0"/>
              <a:t> for their efforts, either </a:t>
            </a:r>
            <a:r>
              <a:rPr lang="en-US" b="1" dirty="0"/>
              <a:t>through direct citation </a:t>
            </a:r>
            <a:r>
              <a:rPr lang="en-US" dirty="0"/>
              <a:t>(Smith et al., 2016) </a:t>
            </a:r>
            <a:r>
              <a:rPr lang="en-US" b="1" dirty="0"/>
              <a:t>or via software meta-articles</a:t>
            </a:r>
          </a:p>
          <a:p>
            <a:pPr lvl="1"/>
            <a:r>
              <a:rPr lang="en-US" dirty="0"/>
              <a:t>Software meta article journal examples: </a:t>
            </a:r>
            <a:r>
              <a:rPr lang="en-US" dirty="0">
                <a:hlinkClick r:id="rId2"/>
              </a:rPr>
              <a:t>Journal of Open Research Software</a:t>
            </a:r>
            <a:r>
              <a:rPr lang="en-US" dirty="0"/>
              <a:t> or the </a:t>
            </a:r>
            <a:r>
              <a:rPr lang="en-US" dirty="0">
                <a:hlinkClick r:id="rId3"/>
              </a:rPr>
              <a:t>Journal of Open Source Software</a:t>
            </a:r>
            <a:r>
              <a:rPr lang="en-US" dirty="0"/>
              <a:t> (Smith et al., 2018)</a:t>
            </a:r>
          </a:p>
          <a:p>
            <a:pPr lvl="1"/>
            <a:r>
              <a:rPr lang="en-US" dirty="0"/>
              <a:t>A </a:t>
            </a:r>
            <a:r>
              <a:rPr lang="en-US" dirty="0">
                <a:hlinkClick r:id="rId4"/>
              </a:rPr>
              <a:t>list of many domain-specific journals</a:t>
            </a:r>
            <a:r>
              <a:rPr lang="en-US" dirty="0"/>
              <a:t> that publish software articles by Neil </a:t>
            </a:r>
            <a:r>
              <a:rPr lang="en-US" dirty="0" err="1"/>
              <a:t>Chue</a:t>
            </a:r>
            <a:r>
              <a:rPr lang="en-US" dirty="0"/>
              <a:t> Hong </a:t>
            </a:r>
          </a:p>
        </p:txBody>
      </p:sp>
    </p:spTree>
    <p:extLst>
      <p:ext uri="{BB962C8B-B14F-4D97-AF65-F5344CB8AC3E}">
        <p14:creationId xmlns:p14="http://schemas.microsoft.com/office/powerpoint/2010/main" val="1447273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E51B-90CB-4545-84B3-EDCB6F67974C}"/>
              </a:ext>
            </a:extLst>
          </p:cNvPr>
          <p:cNvSpPr>
            <a:spLocks noGrp="1"/>
          </p:cNvSpPr>
          <p:nvPr>
            <p:ph type="title"/>
          </p:nvPr>
        </p:nvSpPr>
        <p:spPr/>
        <p:txBody>
          <a:bodyPr/>
          <a:lstStyle/>
          <a:p>
            <a:r>
              <a:rPr lang="en-US" b="1" dirty="0"/>
              <a:t>Storage and unique identification of open software</a:t>
            </a:r>
          </a:p>
        </p:txBody>
      </p:sp>
      <p:sp>
        <p:nvSpPr>
          <p:cNvPr id="3" name="Content Placeholder 2">
            <a:extLst>
              <a:ext uri="{FF2B5EF4-FFF2-40B4-BE49-F238E27FC236}">
                <a16:creationId xmlns:a16="http://schemas.microsoft.com/office/drawing/2014/main" id="{3C4A99D4-FC1D-4629-9B21-135314E80C3F}"/>
              </a:ext>
            </a:extLst>
          </p:cNvPr>
          <p:cNvSpPr>
            <a:spLocks noGrp="1"/>
          </p:cNvSpPr>
          <p:nvPr>
            <p:ph idx="1"/>
          </p:nvPr>
        </p:nvSpPr>
        <p:spPr/>
        <p:txBody>
          <a:bodyPr>
            <a:normAutofit/>
          </a:bodyPr>
          <a:lstStyle/>
          <a:p>
            <a:pPr lvl="0"/>
            <a:r>
              <a:rPr lang="en-US" sz="2400" b="1" dirty="0"/>
              <a:t>Git</a:t>
            </a:r>
            <a:r>
              <a:rPr lang="en-US" sz="2400" dirty="0"/>
              <a:t> is a popular tool that allows version control: management and overall tracking of changes in a particular piece of software</a:t>
            </a:r>
            <a:endParaRPr lang="sr-Latn-RS" sz="2400" dirty="0"/>
          </a:p>
          <a:p>
            <a:pPr lvl="0"/>
            <a:r>
              <a:rPr lang="en-US" sz="2400" dirty="0"/>
              <a:t>Services such as </a:t>
            </a:r>
            <a:r>
              <a:rPr lang="en-US" sz="2400" b="1" dirty="0">
                <a:hlinkClick r:id="rId2"/>
              </a:rPr>
              <a:t>GitHub</a:t>
            </a:r>
            <a:r>
              <a:rPr lang="en-US" sz="2400" b="1" dirty="0"/>
              <a:t>, </a:t>
            </a:r>
            <a:r>
              <a:rPr lang="en-US" sz="2400" b="1" dirty="0">
                <a:hlinkClick r:id="rId3"/>
              </a:rPr>
              <a:t>GitLab</a:t>
            </a:r>
            <a:r>
              <a:rPr lang="en-US" sz="2400" b="1" dirty="0"/>
              <a:t>, </a:t>
            </a:r>
            <a:r>
              <a:rPr lang="en-US" sz="2400" b="1" dirty="0">
                <a:hlinkClick r:id="rId4"/>
              </a:rPr>
              <a:t>Bitbucket</a:t>
            </a:r>
            <a:r>
              <a:rPr lang="en-US" sz="2400" dirty="0"/>
              <a:t>, and others provide an </a:t>
            </a:r>
            <a:r>
              <a:rPr lang="en-US" sz="2400" b="1" dirty="0"/>
              <a:t>interface to </a:t>
            </a:r>
            <a:r>
              <a:rPr lang="sr-Latn-RS" sz="2400" b="1" dirty="0"/>
              <a:t>Git</a:t>
            </a:r>
            <a:r>
              <a:rPr lang="en-US" sz="2400" b="1" dirty="0"/>
              <a:t> </a:t>
            </a:r>
            <a:r>
              <a:rPr lang="en-US" sz="2400" dirty="0"/>
              <a:t>as well as </a:t>
            </a:r>
            <a:r>
              <a:rPr lang="en-US" sz="2400" b="1" dirty="0"/>
              <a:t>remote storage services </a:t>
            </a:r>
            <a:r>
              <a:rPr lang="en-US" sz="2400" dirty="0"/>
              <a:t>that can be used </a:t>
            </a:r>
            <a:r>
              <a:rPr lang="en-US" sz="2400" b="1" dirty="0"/>
              <a:t>to maintain, share, and collaborate on research software</a:t>
            </a:r>
          </a:p>
          <a:p>
            <a:pPr lvl="0"/>
            <a:r>
              <a:rPr lang="en-US" sz="2400" dirty="0"/>
              <a:t>Apart</a:t>
            </a:r>
            <a:r>
              <a:rPr lang="sr-Latn-RS" sz="2400" dirty="0"/>
              <a:t> from software </a:t>
            </a:r>
            <a:r>
              <a:rPr lang="en-US" sz="2400" dirty="0"/>
              <a:t>publishing</a:t>
            </a:r>
            <a:r>
              <a:rPr lang="sr-Latn-RS" sz="2400" dirty="0"/>
              <a:t> </a:t>
            </a:r>
            <a:r>
              <a:rPr lang="en-US" sz="2400" dirty="0"/>
              <a:t>and</a:t>
            </a:r>
            <a:r>
              <a:rPr lang="sr-Latn-RS" sz="2400" dirty="0"/>
              <a:t> </a:t>
            </a:r>
            <a:r>
              <a:rPr lang="en-US" sz="2400" dirty="0"/>
              <a:t>version</a:t>
            </a:r>
            <a:r>
              <a:rPr lang="sr-Latn-RS" sz="2400" dirty="0"/>
              <a:t> </a:t>
            </a:r>
            <a:r>
              <a:rPr lang="en-US" sz="2400" dirty="0"/>
              <a:t>control</a:t>
            </a:r>
            <a:r>
              <a:rPr lang="sr-Latn-RS" sz="2400" dirty="0"/>
              <a:t>, </a:t>
            </a:r>
            <a:r>
              <a:rPr lang="en-US" sz="2400" dirty="0"/>
              <a:t>it is </a:t>
            </a:r>
            <a:r>
              <a:rPr lang="en-US" sz="2400" b="1" dirty="0"/>
              <a:t>equally important to have a published and persistent identifier associated with it</a:t>
            </a:r>
            <a:r>
              <a:rPr lang="en-US" sz="2400" dirty="0"/>
              <a:t>, such as a DOI</a:t>
            </a:r>
            <a:endParaRPr lang="sr-Latn-RS" sz="2400" dirty="0"/>
          </a:p>
          <a:p>
            <a:pPr lvl="0"/>
            <a:r>
              <a:rPr lang="en-US" sz="2400" dirty="0"/>
              <a:t>There are several ways of </a:t>
            </a:r>
            <a:r>
              <a:rPr lang="en-US" sz="2400" b="1" dirty="0"/>
              <a:t>associating a DOI with a GitHub repository</a:t>
            </a:r>
            <a:r>
              <a:rPr lang="en-US" sz="2400" dirty="0"/>
              <a:t>; the easiest one is to employ </a:t>
            </a:r>
            <a:r>
              <a:rPr lang="en-US" sz="2400" b="1" dirty="0" err="1">
                <a:hlinkClick r:id="rId5"/>
              </a:rPr>
              <a:t>Zenodo</a:t>
            </a:r>
            <a:r>
              <a:rPr lang="sr-Latn-RS" sz="2400" b="1" dirty="0"/>
              <a:t> </a:t>
            </a:r>
            <a:r>
              <a:rPr lang="en-US" sz="2400" dirty="0"/>
              <a:t>(a free, open catch-all repository created by </a:t>
            </a:r>
            <a:r>
              <a:rPr lang="en-US" sz="2400" dirty="0" err="1"/>
              <a:t>OpenAIRE</a:t>
            </a:r>
            <a:r>
              <a:rPr lang="en-US" sz="2400" dirty="0"/>
              <a:t> and CERN)</a:t>
            </a:r>
          </a:p>
          <a:p>
            <a:endParaRPr lang="en-US" sz="2400" dirty="0"/>
          </a:p>
        </p:txBody>
      </p:sp>
    </p:spTree>
    <p:extLst>
      <p:ext uri="{BB962C8B-B14F-4D97-AF65-F5344CB8AC3E}">
        <p14:creationId xmlns:p14="http://schemas.microsoft.com/office/powerpoint/2010/main" val="3836327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0D1A-ACE8-4A94-B95F-94700817BBD3}"/>
              </a:ext>
            </a:extLst>
          </p:cNvPr>
          <p:cNvSpPr>
            <a:spLocks noGrp="1"/>
          </p:cNvSpPr>
          <p:nvPr>
            <p:ph type="title"/>
          </p:nvPr>
        </p:nvSpPr>
        <p:spPr/>
        <p:txBody>
          <a:bodyPr/>
          <a:lstStyle/>
          <a:p>
            <a:r>
              <a:rPr lang="sr-Latn-RS" b="1"/>
              <a:t>Open source licensing</a:t>
            </a:r>
            <a:endParaRPr lang="en-US"/>
          </a:p>
        </p:txBody>
      </p:sp>
      <p:sp>
        <p:nvSpPr>
          <p:cNvPr id="3" name="Content Placeholder 2">
            <a:extLst>
              <a:ext uri="{FF2B5EF4-FFF2-40B4-BE49-F238E27FC236}">
                <a16:creationId xmlns:a16="http://schemas.microsoft.com/office/drawing/2014/main" id="{989F68E5-CAC5-455E-AF89-D4F0D2335E91}"/>
              </a:ext>
            </a:extLst>
          </p:cNvPr>
          <p:cNvSpPr>
            <a:spLocks noGrp="1"/>
          </p:cNvSpPr>
          <p:nvPr>
            <p:ph idx="1"/>
          </p:nvPr>
        </p:nvSpPr>
        <p:spPr>
          <a:xfrm>
            <a:off x="751115" y="1690692"/>
            <a:ext cx="10515600" cy="4128217"/>
          </a:xfrm>
        </p:spPr>
        <p:txBody>
          <a:bodyPr>
            <a:normAutofit fontScale="92500"/>
          </a:bodyPr>
          <a:lstStyle/>
          <a:p>
            <a:r>
              <a:rPr lang="en-US" sz="2400" b="1" dirty="0"/>
              <a:t>Publicly shared software is not actually open source unless accompanied by a suitable license</a:t>
            </a:r>
            <a:r>
              <a:rPr lang="en-US" sz="2400" dirty="0"/>
              <a:t>, </a:t>
            </a:r>
            <a:r>
              <a:rPr lang="sr-Latn-RS" sz="2400" dirty="0"/>
              <a:t>as </a:t>
            </a:r>
            <a:r>
              <a:rPr lang="en-US" sz="2400" dirty="0"/>
              <a:t>any other creative work</a:t>
            </a:r>
            <a:r>
              <a:rPr lang="sr-Latn-RS" sz="2400" dirty="0"/>
              <a:t> </a:t>
            </a:r>
            <a:r>
              <a:rPr lang="en-US" sz="2400" b="1" dirty="0"/>
              <a:t>it falls under exclusive copyright to the creators </a:t>
            </a:r>
            <a:r>
              <a:rPr lang="sr-Latn-RS" sz="2400" dirty="0"/>
              <a:t>-</a:t>
            </a:r>
            <a:r>
              <a:rPr lang="en-US" sz="2400" dirty="0"/>
              <a:t> no one else can use, copy, distribute, or modify your work (</a:t>
            </a:r>
            <a:r>
              <a:rPr lang="en-US" sz="2400" dirty="0">
                <a:hlinkClick r:id="rId2"/>
              </a:rPr>
              <a:t>choosealicense.com</a:t>
            </a:r>
            <a:r>
              <a:rPr lang="en-US" sz="2400" dirty="0"/>
              <a:t>)</a:t>
            </a:r>
            <a:endParaRPr lang="sr-Latn-RS" sz="2400" dirty="0"/>
          </a:p>
          <a:p>
            <a:pPr>
              <a:lnSpc>
                <a:spcPct val="75000"/>
              </a:lnSpc>
            </a:pPr>
            <a:r>
              <a:rPr lang="sr-Latn-RS" sz="2400" b="1" dirty="0"/>
              <a:t>A</a:t>
            </a:r>
            <a:r>
              <a:rPr lang="en-US" sz="2400" b="1" dirty="0"/>
              <a:t>n appropriate license should</a:t>
            </a:r>
            <a:r>
              <a:rPr lang="sr-Latn-RS" sz="2400" b="1" dirty="0"/>
              <a:t> be </a:t>
            </a:r>
            <a:r>
              <a:rPr lang="en-US" sz="2400" b="1" dirty="0"/>
              <a:t>used for software</a:t>
            </a:r>
            <a:r>
              <a:rPr lang="en-US" sz="2400" dirty="0"/>
              <a:t>, based on what </a:t>
            </a:r>
            <a:r>
              <a:rPr lang="sr-Latn-RS" sz="2400" dirty="0"/>
              <a:t>is</a:t>
            </a:r>
            <a:r>
              <a:rPr lang="en-US" sz="2400" dirty="0"/>
              <a:t> preferred to let others do (or prevent them from doing) with the code</a:t>
            </a:r>
            <a:endParaRPr lang="sr-Latn-RS" sz="2400" dirty="0"/>
          </a:p>
          <a:p>
            <a:pPr>
              <a:lnSpc>
                <a:spcPct val="75000"/>
              </a:lnSpc>
            </a:pPr>
            <a:r>
              <a:rPr lang="en-US" sz="2400" dirty="0"/>
              <a:t>If the code is to be shared </a:t>
            </a:r>
            <a:r>
              <a:rPr lang="en-US" sz="2400" b="1" dirty="0"/>
              <a:t>with no restrictions </a:t>
            </a:r>
            <a:r>
              <a:rPr lang="sr-Latn-RS" sz="2400" dirty="0"/>
              <a:t>– </a:t>
            </a:r>
            <a:r>
              <a:rPr lang="en-US" sz="2400" b="1" dirty="0"/>
              <a:t>dedicate it to the public domain</a:t>
            </a:r>
            <a:r>
              <a:rPr lang="sr-Latn-RS" sz="2400" b="1" dirty="0"/>
              <a:t> </a:t>
            </a:r>
            <a:r>
              <a:rPr lang="sr-Latn-RS" sz="2400" dirty="0"/>
              <a:t>(</a:t>
            </a:r>
            <a:r>
              <a:rPr lang="sr-Latn-RS" sz="2400" dirty="0" err="1">
                <a:hlinkClick r:id="rId3"/>
              </a:rPr>
              <a:t>The</a:t>
            </a:r>
            <a:r>
              <a:rPr lang="sr-Latn-RS" sz="2400" dirty="0">
                <a:hlinkClick r:id="rId3"/>
              </a:rPr>
              <a:t> </a:t>
            </a:r>
            <a:r>
              <a:rPr lang="sr-Latn-RS" sz="2400" dirty="0" err="1">
                <a:hlinkClick r:id="rId3"/>
              </a:rPr>
              <a:t>Unilicense</a:t>
            </a:r>
            <a:r>
              <a:rPr lang="sr-Latn-RS" sz="2400" dirty="0"/>
              <a:t>)</a:t>
            </a:r>
          </a:p>
          <a:p>
            <a:r>
              <a:rPr lang="sr-Latn-RS" sz="2400" dirty="0"/>
              <a:t>T</a:t>
            </a:r>
            <a:r>
              <a:rPr lang="en-US" sz="2400" dirty="0"/>
              <a:t>he </a:t>
            </a:r>
            <a:r>
              <a:rPr lang="en-US" sz="2400" dirty="0">
                <a:hlinkClick r:id="rId4"/>
              </a:rPr>
              <a:t>choosealicense.org</a:t>
            </a:r>
            <a:r>
              <a:rPr lang="en-US" sz="2400" dirty="0"/>
              <a:t> site is a helpful resource to </a:t>
            </a:r>
            <a:r>
              <a:rPr lang="en-US" sz="2400" b="1" dirty="0"/>
              <a:t>differentiate between licenses</a:t>
            </a:r>
            <a:r>
              <a:rPr lang="en-US" sz="2400" dirty="0"/>
              <a:t>, although it does not feature </a:t>
            </a:r>
            <a:r>
              <a:rPr lang="en-US" sz="2400" dirty="0">
                <a:hlinkClick r:id="rId5"/>
              </a:rPr>
              <a:t>every available or popular open-source license</a:t>
            </a:r>
            <a:endParaRPr lang="sr-Latn-RS" sz="2400" dirty="0"/>
          </a:p>
          <a:p>
            <a:r>
              <a:rPr lang="en-US" sz="2400" dirty="0"/>
              <a:t>Once a license</a:t>
            </a:r>
            <a:r>
              <a:rPr lang="sr-Latn-RS" sz="2400" dirty="0"/>
              <a:t> is </a:t>
            </a:r>
            <a:r>
              <a:rPr lang="en-US" sz="2400" dirty="0"/>
              <a:t>selected, the text—edited to include the author name(s) and year—</a:t>
            </a:r>
            <a:r>
              <a:rPr lang="sr-Latn-RS" sz="2400" dirty="0"/>
              <a:t>is put </a:t>
            </a:r>
            <a:r>
              <a:rPr lang="en-US" sz="2400" dirty="0"/>
              <a:t>in the software repository as a </a:t>
            </a:r>
            <a:r>
              <a:rPr lang="en-US" sz="2400" b="1" dirty="0"/>
              <a:t>plaintext LICENSE fil</a:t>
            </a:r>
            <a:r>
              <a:rPr lang="sr-Latn-RS" sz="2400" b="1" dirty="0"/>
              <a:t>e</a:t>
            </a:r>
            <a:endParaRPr lang="en-US" sz="2400" dirty="0"/>
          </a:p>
        </p:txBody>
      </p:sp>
    </p:spTree>
    <p:extLst>
      <p:ext uri="{BB962C8B-B14F-4D97-AF65-F5344CB8AC3E}">
        <p14:creationId xmlns:p14="http://schemas.microsoft.com/office/powerpoint/2010/main" val="2627809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621C-1886-4207-A87E-2AD287BDC3B9}"/>
              </a:ext>
            </a:extLst>
          </p:cNvPr>
          <p:cNvSpPr>
            <a:spLocks noGrp="1"/>
          </p:cNvSpPr>
          <p:nvPr>
            <p:ph type="title"/>
          </p:nvPr>
        </p:nvSpPr>
        <p:spPr/>
        <p:txBody>
          <a:bodyPr/>
          <a:lstStyle/>
          <a:p>
            <a:r>
              <a:rPr lang="sr-Latn-RS" b="1"/>
              <a:t>If you choose no licence...</a:t>
            </a:r>
            <a:endParaRPr lang="en-US" b="1"/>
          </a:p>
        </p:txBody>
      </p:sp>
      <p:sp>
        <p:nvSpPr>
          <p:cNvPr id="3" name="Content Placeholder 2">
            <a:extLst>
              <a:ext uri="{FF2B5EF4-FFF2-40B4-BE49-F238E27FC236}">
                <a16:creationId xmlns:a16="http://schemas.microsoft.com/office/drawing/2014/main" id="{BAF56E91-B006-4627-A0B0-2CB5A0B532DC}"/>
              </a:ext>
            </a:extLst>
          </p:cNvPr>
          <p:cNvSpPr>
            <a:spLocks noGrp="1"/>
          </p:cNvSpPr>
          <p:nvPr>
            <p:ph idx="1"/>
          </p:nvPr>
        </p:nvSpPr>
        <p:spPr/>
        <p:txBody>
          <a:bodyPr/>
          <a:lstStyle/>
          <a:p>
            <a:r>
              <a:rPr lang="en-US" dirty="0"/>
              <a:t>When you make a creative work (which includes code), </a:t>
            </a:r>
            <a:r>
              <a:rPr lang="en-US" b="1" dirty="0"/>
              <a:t>the work is under exclusive copyright by default</a:t>
            </a:r>
            <a:endParaRPr lang="sr-Latn-RS" dirty="0"/>
          </a:p>
          <a:p>
            <a:r>
              <a:rPr lang="en-US" dirty="0"/>
              <a:t>Unless you include a license that specifies otherwise, </a:t>
            </a:r>
            <a:r>
              <a:rPr lang="en-US" b="1" dirty="0"/>
              <a:t>nobody else can copy, distribute, or modify your work </a:t>
            </a:r>
            <a:r>
              <a:rPr lang="en-US" dirty="0"/>
              <a:t>without being at risk of take-downs, shake-downs, or litigation</a:t>
            </a:r>
            <a:endParaRPr lang="sr-Latn-RS" dirty="0"/>
          </a:p>
          <a:p>
            <a:r>
              <a:rPr lang="en-US" b="1" dirty="0"/>
              <a:t>Once the work has other contributors (each a copyright holder), “nobody” starts including you!</a:t>
            </a:r>
            <a:r>
              <a:rPr lang="en-US" dirty="0"/>
              <a:t/>
            </a:r>
            <a:br>
              <a:rPr lang="en-US" dirty="0"/>
            </a:br>
            <a:endParaRPr lang="en-US" dirty="0"/>
          </a:p>
        </p:txBody>
      </p:sp>
      <p:sp>
        <p:nvSpPr>
          <p:cNvPr id="4" name="Rectangle 3">
            <a:extLst>
              <a:ext uri="{FF2B5EF4-FFF2-40B4-BE49-F238E27FC236}">
                <a16:creationId xmlns:a16="http://schemas.microsoft.com/office/drawing/2014/main" id="{FB19E55F-AFD9-4DEF-AA85-723FD0C04040}"/>
              </a:ext>
            </a:extLst>
          </p:cNvPr>
          <p:cNvSpPr/>
          <p:nvPr/>
        </p:nvSpPr>
        <p:spPr>
          <a:xfrm>
            <a:off x="7809176" y="6185094"/>
            <a:ext cx="39776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4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2"/>
              </a:rPr>
              <a:t>https://choosealicense.com/no-permission/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668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07B7-9FDF-4028-8D91-9D13979772E4}"/>
              </a:ext>
            </a:extLst>
          </p:cNvPr>
          <p:cNvSpPr>
            <a:spLocks noGrp="1"/>
          </p:cNvSpPr>
          <p:nvPr>
            <p:ph type="title"/>
          </p:nvPr>
        </p:nvSpPr>
        <p:spPr/>
        <p:txBody>
          <a:bodyPr/>
          <a:lstStyle/>
          <a:p>
            <a:r>
              <a:rPr lang="en-US" b="1" dirty="0"/>
              <a:t>What is</a:t>
            </a:r>
            <a:r>
              <a:rPr lang="sr-Latn-RS" b="1" dirty="0"/>
              <a:t> </a:t>
            </a:r>
            <a:r>
              <a:rPr lang="en-US" b="1" dirty="0"/>
              <a:t>Open Access</a:t>
            </a:r>
            <a:r>
              <a:rPr lang="sr-Latn-RS" b="1" dirty="0"/>
              <a:t>?</a:t>
            </a:r>
            <a:endParaRPr lang="en-US" b="1" dirty="0"/>
          </a:p>
        </p:txBody>
      </p:sp>
      <p:sp>
        <p:nvSpPr>
          <p:cNvPr id="3" name="Content Placeholder 2">
            <a:extLst>
              <a:ext uri="{FF2B5EF4-FFF2-40B4-BE49-F238E27FC236}">
                <a16:creationId xmlns:a16="http://schemas.microsoft.com/office/drawing/2014/main" id="{31837FEE-2CB8-4D63-B2F3-E9C542915016}"/>
              </a:ext>
            </a:extLst>
          </p:cNvPr>
          <p:cNvSpPr>
            <a:spLocks noGrp="1"/>
          </p:cNvSpPr>
          <p:nvPr>
            <p:ph idx="1"/>
          </p:nvPr>
        </p:nvSpPr>
        <p:spPr>
          <a:xfrm>
            <a:off x="838200" y="1825625"/>
            <a:ext cx="8596745" cy="4351338"/>
          </a:xfrm>
        </p:spPr>
        <p:txBody>
          <a:bodyPr>
            <a:normAutofit/>
          </a:bodyPr>
          <a:lstStyle/>
          <a:p>
            <a:pPr lvl="0"/>
            <a:r>
              <a:rPr lang="en-US" b="1" dirty="0"/>
              <a:t>Research publications </a:t>
            </a:r>
            <a:r>
              <a:rPr lang="sr-Latn-RS" dirty="0"/>
              <a:t>(</a:t>
            </a:r>
            <a:r>
              <a:rPr lang="en-US" dirty="0"/>
              <a:t>like articles and books</a:t>
            </a:r>
            <a:r>
              <a:rPr lang="sr-Latn-RS" dirty="0"/>
              <a:t>)</a:t>
            </a:r>
            <a:r>
              <a:rPr lang="en-US" dirty="0"/>
              <a:t> can be </a:t>
            </a:r>
            <a:r>
              <a:rPr lang="en-US" b="1" dirty="0"/>
              <a:t>accessed online</a:t>
            </a:r>
            <a:r>
              <a:rPr lang="en-US" dirty="0"/>
              <a:t>, </a:t>
            </a:r>
            <a:r>
              <a:rPr lang="en-US" b="1" dirty="0"/>
              <a:t>free of charge by any user</a:t>
            </a:r>
            <a:r>
              <a:rPr lang="en-US" dirty="0"/>
              <a:t>, with </a:t>
            </a:r>
            <a:r>
              <a:rPr lang="en-US" b="1" dirty="0"/>
              <a:t>no technical obstacles</a:t>
            </a:r>
            <a:r>
              <a:rPr lang="en-US" dirty="0"/>
              <a:t> (like</a:t>
            </a:r>
            <a:r>
              <a:rPr lang="sr-Latn-RS" dirty="0"/>
              <a:t> </a:t>
            </a:r>
            <a:r>
              <a:rPr lang="en-US" dirty="0"/>
              <a:t>mandatory registration or login to specific platforms)</a:t>
            </a:r>
          </a:p>
          <a:p>
            <a:pPr lvl="0"/>
            <a:r>
              <a:rPr lang="en-US" b="1" dirty="0"/>
              <a:t>Ideally, additional rights should also be provided</a:t>
            </a:r>
            <a:r>
              <a:rPr lang="en-US" dirty="0"/>
              <a:t>:</a:t>
            </a:r>
            <a:r>
              <a:rPr lang="en-US" b="1" dirty="0"/>
              <a:t> </a:t>
            </a:r>
            <a:r>
              <a:rPr lang="en-US" dirty="0"/>
              <a:t>to copy, distribute, search, link, crawl and mine</a:t>
            </a:r>
          </a:p>
        </p:txBody>
      </p:sp>
      <p:pic>
        <p:nvPicPr>
          <p:cNvPr id="7" name="Picture 6">
            <a:extLst>
              <a:ext uri="{FF2B5EF4-FFF2-40B4-BE49-F238E27FC236}">
                <a16:creationId xmlns:a16="http://schemas.microsoft.com/office/drawing/2014/main" id="{7DDE14AB-BD54-4819-9557-7055A04869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5047" y="2299607"/>
            <a:ext cx="1445624" cy="2258786"/>
          </a:xfrm>
          <a:prstGeom prst="rect">
            <a:avLst/>
          </a:prstGeom>
        </p:spPr>
      </p:pic>
      <p:sp>
        <p:nvSpPr>
          <p:cNvPr id="8" name="Rectangle 7">
            <a:extLst>
              <a:ext uri="{FF2B5EF4-FFF2-40B4-BE49-F238E27FC236}">
                <a16:creationId xmlns:a16="http://schemas.microsoft.com/office/drawing/2014/main" id="{C32D4C7B-B9FC-44EF-9959-2397E49CA237}"/>
              </a:ext>
            </a:extLst>
          </p:cNvPr>
          <p:cNvSpPr/>
          <p:nvPr/>
        </p:nvSpPr>
        <p:spPr>
          <a:xfrm>
            <a:off x="10035047" y="170148"/>
            <a:ext cx="2112552" cy="830997"/>
          </a:xfrm>
          <a:prstGeom prst="rect">
            <a:avLst/>
          </a:prstGeom>
        </p:spPr>
        <p:txBody>
          <a:bodyPr wrap="square">
            <a:spAutoFit/>
          </a:bodyPr>
          <a:lstStyle/>
          <a:p>
            <a:r>
              <a:rPr lang="sr-Latn-RS" sz="1200" dirty="0" err="1">
                <a:solidFill>
                  <a:schemeClr val="tx1">
                    <a:lumMod val="50000"/>
                    <a:lumOff val="50000"/>
                  </a:schemeClr>
                </a:solidFill>
              </a:rPr>
              <a:t>Image</a:t>
            </a:r>
            <a:r>
              <a:rPr lang="sr-Latn-RS" sz="1200" dirty="0">
                <a:solidFill>
                  <a:schemeClr val="tx1">
                    <a:lumMod val="50000"/>
                    <a:lumOff val="50000"/>
                  </a:schemeClr>
                </a:solidFill>
              </a:rPr>
              <a:t> </a:t>
            </a:r>
            <a:r>
              <a:rPr lang="sr-Latn-RS" sz="1200" dirty="0" err="1">
                <a:solidFill>
                  <a:schemeClr val="tx1">
                    <a:lumMod val="50000"/>
                    <a:lumOff val="50000"/>
                  </a:schemeClr>
                </a:solidFill>
              </a:rPr>
              <a:t>by</a:t>
            </a:r>
            <a:r>
              <a:rPr lang="sr-Latn-RS" sz="1200" dirty="0">
                <a:solidFill>
                  <a:schemeClr val="tx1">
                    <a:lumMod val="50000"/>
                    <a:lumOff val="50000"/>
                  </a:schemeClr>
                </a:solidFill>
              </a:rPr>
              <a:t> </a:t>
            </a:r>
            <a:r>
              <a:rPr lang="en-US" sz="1200" dirty="0">
                <a:solidFill>
                  <a:schemeClr val="tx1">
                    <a:lumMod val="50000"/>
                    <a:lumOff val="50000"/>
                  </a:schemeClr>
                </a:solidFill>
              </a:rPr>
              <a:t>art designer at </a:t>
            </a:r>
            <a:r>
              <a:rPr lang="en-US" sz="1200" dirty="0" err="1">
                <a:solidFill>
                  <a:schemeClr val="tx1">
                    <a:lumMod val="50000"/>
                    <a:lumOff val="50000"/>
                  </a:schemeClr>
                </a:solidFill>
              </a:rPr>
              <a:t>PLoS</a:t>
            </a:r>
            <a:r>
              <a:rPr lang="en-US" sz="1200" dirty="0">
                <a:solidFill>
                  <a:schemeClr val="tx1">
                    <a:lumMod val="50000"/>
                    <a:lumOff val="50000"/>
                  </a:schemeClr>
                </a:solidFill>
              </a:rPr>
              <a:t>, modified by Wikipedia users Nina, </a:t>
            </a:r>
            <a:r>
              <a:rPr lang="en-US" sz="1200" dirty="0" err="1">
                <a:solidFill>
                  <a:schemeClr val="tx1">
                    <a:lumMod val="50000"/>
                    <a:lumOff val="50000"/>
                  </a:schemeClr>
                </a:solidFill>
              </a:rPr>
              <a:t>Beao</a:t>
            </a:r>
            <a:r>
              <a:rPr lang="en-US" sz="1200" dirty="0">
                <a:solidFill>
                  <a:schemeClr val="tx1">
                    <a:lumMod val="50000"/>
                    <a:lumOff val="50000"/>
                  </a:schemeClr>
                </a:solidFill>
              </a:rPr>
              <a:t>, and </a:t>
            </a:r>
            <a:r>
              <a:rPr lang="en-US" sz="1200" dirty="0" err="1">
                <a:solidFill>
                  <a:schemeClr val="tx1">
                    <a:lumMod val="50000"/>
                    <a:lumOff val="50000"/>
                  </a:schemeClr>
                </a:solidFill>
              </a:rPr>
              <a:t>JakobVoss</a:t>
            </a:r>
            <a:r>
              <a:rPr lang="en-US" sz="1200" dirty="0">
                <a:solidFill>
                  <a:schemeClr val="tx1">
                    <a:lumMod val="50000"/>
                    <a:lumOff val="50000"/>
                  </a:schemeClr>
                </a:solidFill>
              </a:rPr>
              <a:t> - </a:t>
            </a:r>
            <a:r>
              <a:rPr lang="en-US" sz="1200" dirty="0">
                <a:solidFill>
                  <a:schemeClr val="tx1">
                    <a:lumMod val="50000"/>
                    <a:lumOff val="50000"/>
                  </a:schemeClr>
                </a:solidFill>
                <a:hlinkClick r:id="rId5">
                  <a:extLst>
                    <a:ext uri="{A12FA001-AC4F-418D-AE19-62706E023703}">
                      <ahyp:hlinkClr xmlns:ahyp="http://schemas.microsoft.com/office/drawing/2018/hyperlinkcolor" xmlns="" val="tx"/>
                    </a:ext>
                  </a:extLst>
                </a:hlinkClick>
              </a:rPr>
              <a:t>http://www.plos.org/</a:t>
            </a:r>
            <a:r>
              <a:rPr lang="sr-Latn-RS" sz="1200" dirty="0">
                <a:solidFill>
                  <a:schemeClr val="tx1">
                    <a:lumMod val="50000"/>
                    <a:lumOff val="50000"/>
                  </a:schemeClr>
                </a:solidFill>
              </a:rPr>
              <a:t> / </a:t>
            </a:r>
            <a:r>
              <a:rPr lang="sr-Latn-RS" sz="1200" dirty="0">
                <a:solidFill>
                  <a:schemeClr val="tx1">
                    <a:lumMod val="50000"/>
                    <a:lumOff val="50000"/>
                  </a:schemeClr>
                </a:solidFill>
                <a:hlinkClick r:id="rId6"/>
              </a:rPr>
              <a:t>CC0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868899408"/>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7275-3F56-49AE-BCF9-4C897E89FDCB}"/>
              </a:ext>
            </a:extLst>
          </p:cNvPr>
          <p:cNvSpPr>
            <a:spLocks noGrp="1"/>
          </p:cNvSpPr>
          <p:nvPr>
            <p:ph type="title"/>
          </p:nvPr>
        </p:nvSpPr>
        <p:spPr/>
        <p:txBody>
          <a:bodyPr/>
          <a:lstStyle/>
          <a:p>
            <a:r>
              <a:rPr lang="en-US" b="1"/>
              <a:t>Gold Open Access (Open Access publishing)</a:t>
            </a:r>
          </a:p>
        </p:txBody>
      </p:sp>
      <p:sp>
        <p:nvSpPr>
          <p:cNvPr id="3" name="Content Placeholder 2">
            <a:extLst>
              <a:ext uri="{FF2B5EF4-FFF2-40B4-BE49-F238E27FC236}">
                <a16:creationId xmlns:a16="http://schemas.microsoft.com/office/drawing/2014/main" id="{EF16695D-EE09-4FCC-B2F7-0B688D1BD407}"/>
              </a:ext>
            </a:extLst>
          </p:cNvPr>
          <p:cNvSpPr>
            <a:spLocks noGrp="1"/>
          </p:cNvSpPr>
          <p:nvPr>
            <p:ph idx="1"/>
          </p:nvPr>
        </p:nvSpPr>
        <p:spPr>
          <a:xfrm>
            <a:off x="838199" y="1825625"/>
            <a:ext cx="10276115" cy="4351338"/>
          </a:xfrm>
        </p:spPr>
        <p:txBody>
          <a:bodyPr/>
          <a:lstStyle/>
          <a:p>
            <a:r>
              <a:rPr lang="en-US" dirty="0"/>
              <a:t>The published work is </a:t>
            </a:r>
            <a:r>
              <a:rPr lang="en-US" b="1" dirty="0"/>
              <a:t>made available in Open Access </a:t>
            </a:r>
            <a:r>
              <a:rPr lang="sr-Latn-RS" b="1" dirty="0"/>
              <a:t/>
            </a:r>
            <a:br>
              <a:rPr lang="sr-Latn-RS" b="1" dirty="0"/>
            </a:br>
            <a:r>
              <a:rPr lang="en-US" b="1" dirty="0"/>
              <a:t>mode by the publisher immediately upon publication</a:t>
            </a:r>
            <a:r>
              <a:rPr lang="en-US" dirty="0"/>
              <a:t> </a:t>
            </a:r>
            <a:endParaRPr lang="sr-Latn-RS" dirty="0"/>
          </a:p>
          <a:p>
            <a:r>
              <a:rPr lang="en-US" dirty="0"/>
              <a:t>The most common business model is based on one-off payments by authors (commonly called </a:t>
            </a:r>
            <a:r>
              <a:rPr lang="en-US" b="1" dirty="0"/>
              <a:t>APCs – article processing charges</a:t>
            </a:r>
            <a:r>
              <a:rPr lang="en-US" dirty="0"/>
              <a:t>)</a:t>
            </a:r>
          </a:p>
          <a:p>
            <a:r>
              <a:rPr lang="en-US" dirty="0"/>
              <a:t>The publisher charges a fee directly from the author or more often indirectly from the institution or the financier of the project</a:t>
            </a:r>
            <a:endParaRPr lang="sr-Latn-RS" dirty="0"/>
          </a:p>
        </p:txBody>
      </p:sp>
      <p:pic>
        <p:nvPicPr>
          <p:cNvPr id="4" name="Graphic 3" descr="Unlock">
            <a:extLst>
              <a:ext uri="{FF2B5EF4-FFF2-40B4-BE49-F238E27FC236}">
                <a16:creationId xmlns:a16="http://schemas.microsoft.com/office/drawing/2014/main" id="{D1370079-4B5C-4790-A325-54BCD298D9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541073" y="215183"/>
            <a:ext cx="1625453" cy="1625453"/>
          </a:xfrm>
          <a:prstGeom prst="rect">
            <a:avLst/>
          </a:prstGeom>
        </p:spPr>
      </p:pic>
    </p:spTree>
    <p:extLst>
      <p:ext uri="{BB962C8B-B14F-4D97-AF65-F5344CB8AC3E}">
        <p14:creationId xmlns:p14="http://schemas.microsoft.com/office/powerpoint/2010/main" val="1298746726"/>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4EE9-EE0C-4DF0-86FD-03A13A954139}"/>
              </a:ext>
            </a:extLst>
          </p:cNvPr>
          <p:cNvSpPr>
            <a:spLocks noGrp="1"/>
          </p:cNvSpPr>
          <p:nvPr>
            <p:ph type="title"/>
          </p:nvPr>
        </p:nvSpPr>
        <p:spPr/>
        <p:txBody>
          <a:bodyPr/>
          <a:lstStyle/>
          <a:p>
            <a:r>
              <a:rPr lang="en-US" b="1"/>
              <a:t>Open Access journals</a:t>
            </a:r>
          </a:p>
        </p:txBody>
      </p:sp>
      <p:sp>
        <p:nvSpPr>
          <p:cNvPr id="3" name="Content Placeholder 2">
            <a:extLst>
              <a:ext uri="{FF2B5EF4-FFF2-40B4-BE49-F238E27FC236}">
                <a16:creationId xmlns:a16="http://schemas.microsoft.com/office/drawing/2014/main" id="{22FF4F79-816F-49CA-833E-482A5B7BEC4D}"/>
              </a:ext>
            </a:extLst>
          </p:cNvPr>
          <p:cNvSpPr>
            <a:spLocks noGrp="1"/>
          </p:cNvSpPr>
          <p:nvPr>
            <p:ph idx="1"/>
          </p:nvPr>
        </p:nvSpPr>
        <p:spPr/>
        <p:txBody>
          <a:bodyPr>
            <a:normAutofit fontScale="92500" lnSpcReduction="10000"/>
          </a:bodyPr>
          <a:lstStyle/>
          <a:p>
            <a:r>
              <a:rPr lang="en-US" dirty="0"/>
              <a:t>According to the </a:t>
            </a:r>
            <a:r>
              <a:rPr lang="en-US" b="1" dirty="0"/>
              <a:t>Directory of Open Access Journals </a:t>
            </a:r>
            <a:r>
              <a:rPr lang="en-US" dirty="0"/>
              <a:t>(</a:t>
            </a:r>
            <a:r>
              <a:rPr lang="en-US" dirty="0">
                <a:hlinkClick r:id="rId2"/>
              </a:rPr>
              <a:t>DOAJ</a:t>
            </a:r>
            <a:r>
              <a:rPr lang="en-US" dirty="0"/>
              <a:t>), in April 2019 more than 13,000 journals</a:t>
            </a:r>
          </a:p>
          <a:p>
            <a:r>
              <a:rPr lang="en-US" dirty="0"/>
              <a:t>An open access journal </a:t>
            </a:r>
            <a:r>
              <a:rPr lang="en-US" b="1" dirty="0"/>
              <a:t>must provide free access </a:t>
            </a:r>
            <a:r>
              <a:rPr lang="en-US" dirty="0"/>
              <a:t>to its contents, but it </a:t>
            </a:r>
            <a:r>
              <a:rPr lang="en-US" b="1" dirty="0"/>
              <a:t>also must license them to allow reusability</a:t>
            </a:r>
            <a:r>
              <a:rPr lang="en-US" dirty="0"/>
              <a:t>. No legal notice must be legally understood as "all rights reserved". </a:t>
            </a:r>
          </a:p>
          <a:p>
            <a:r>
              <a:rPr lang="en-US" dirty="0"/>
              <a:t>The definition of an OA journal does not include any condition about the business model, but these are </a:t>
            </a:r>
            <a:r>
              <a:rPr lang="en-US" b="1" dirty="0"/>
              <a:t>commonly known as journal where you have to pay to publish</a:t>
            </a:r>
            <a:r>
              <a:rPr lang="en-US" dirty="0"/>
              <a:t>. </a:t>
            </a:r>
          </a:p>
          <a:p>
            <a:pPr lvl="1"/>
            <a:r>
              <a:rPr lang="en-US" dirty="0"/>
              <a:t>This misconception is due to the fact that the </a:t>
            </a:r>
            <a:r>
              <a:rPr lang="en-US" b="1" dirty="0"/>
              <a:t>most successful journals and the ones that got the highest impact follow this model</a:t>
            </a:r>
            <a:r>
              <a:rPr lang="en-US" dirty="0"/>
              <a:t>.</a:t>
            </a:r>
          </a:p>
          <a:p>
            <a:pPr lvl="1"/>
            <a:r>
              <a:rPr lang="en-US" dirty="0"/>
              <a:t>A study shows that the majority of journals registered in DOAJ do not charge any fee for publication (data available </a:t>
            </a:r>
            <a:r>
              <a:rPr lang="en-US" dirty="0">
                <a:hlinkClick r:id="rId3"/>
              </a:rPr>
              <a:t>here</a:t>
            </a:r>
            <a:r>
              <a:rPr lang="en-US" dirty="0"/>
              <a:t>).</a:t>
            </a:r>
          </a:p>
        </p:txBody>
      </p:sp>
      <p:pic>
        <p:nvPicPr>
          <p:cNvPr id="4" name="Graphic 3" descr="Books">
            <a:extLst>
              <a:ext uri="{FF2B5EF4-FFF2-40B4-BE49-F238E27FC236}">
                <a16:creationId xmlns:a16="http://schemas.microsoft.com/office/drawing/2014/main" id="{046273BF-31FA-46D1-8A43-B78236A0812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93221" y="495963"/>
            <a:ext cx="807980" cy="807980"/>
          </a:xfrm>
          <a:prstGeom prst="rect">
            <a:avLst/>
          </a:prstGeom>
        </p:spPr>
      </p:pic>
      <p:pic>
        <p:nvPicPr>
          <p:cNvPr id="6" name="Graphic 5" descr="Coins">
            <a:extLst>
              <a:ext uri="{FF2B5EF4-FFF2-40B4-BE49-F238E27FC236}">
                <a16:creationId xmlns:a16="http://schemas.microsoft.com/office/drawing/2014/main" id="{3F0FABB7-962C-4E70-9A56-11B76A1BA92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33581" y="585567"/>
            <a:ext cx="638743" cy="638743"/>
          </a:xfrm>
          <a:prstGeom prst="rect">
            <a:avLst/>
          </a:prstGeom>
        </p:spPr>
      </p:pic>
      <p:pic>
        <p:nvPicPr>
          <p:cNvPr id="7" name="Graphic 6" descr="Unlock">
            <a:extLst>
              <a:ext uri="{FF2B5EF4-FFF2-40B4-BE49-F238E27FC236}">
                <a16:creationId xmlns:a16="http://schemas.microsoft.com/office/drawing/2014/main" id="{8703C48E-DC0B-4942-8AFB-0088E1C424F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129497" y="412006"/>
            <a:ext cx="855437" cy="855437"/>
          </a:xfrm>
          <a:prstGeom prst="rect">
            <a:avLst/>
          </a:prstGeom>
        </p:spPr>
      </p:pic>
      <p:sp>
        <p:nvSpPr>
          <p:cNvPr id="8" name="TextBox 7">
            <a:extLst>
              <a:ext uri="{FF2B5EF4-FFF2-40B4-BE49-F238E27FC236}">
                <a16:creationId xmlns:a16="http://schemas.microsoft.com/office/drawing/2014/main" id="{1151ECB0-DCE2-4795-B1B4-FFF013473073}"/>
              </a:ext>
            </a:extLst>
          </p:cNvPr>
          <p:cNvSpPr txBox="1"/>
          <p:nvPr/>
        </p:nvSpPr>
        <p:spPr>
          <a:xfrm>
            <a:off x="11372324" y="463002"/>
            <a:ext cx="4700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9" name="Rectangle 8">
            <a:extLst>
              <a:ext uri="{FF2B5EF4-FFF2-40B4-BE49-F238E27FC236}">
                <a16:creationId xmlns:a16="http://schemas.microsoft.com/office/drawing/2014/main" id="{9EF8EB0E-AB31-4B22-8A99-1FC0138106AA}"/>
              </a:ext>
            </a:extLst>
          </p:cNvPr>
          <p:cNvSpPr/>
          <p:nvPr/>
        </p:nvSpPr>
        <p:spPr>
          <a:xfrm>
            <a:off x="10035954" y="489441"/>
            <a:ext cx="69762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E0BC0639-B11B-455B-8B4A-D12F5C75A804}"/>
              </a:ext>
            </a:extLst>
          </p:cNvPr>
          <p:cNvSpPr txBox="1"/>
          <p:nvPr/>
        </p:nvSpPr>
        <p:spPr>
          <a:xfrm>
            <a:off x="7914156" y="463001"/>
            <a:ext cx="3706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82B8ADBE-BBED-422B-9678-B690536DC07A}"/>
              </a:ext>
            </a:extLst>
          </p:cNvPr>
          <p:cNvSpPr txBox="1"/>
          <p:nvPr/>
        </p:nvSpPr>
        <p:spPr>
          <a:xfrm>
            <a:off x="9755107" y="456450"/>
            <a:ext cx="3706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0387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D041-A9BA-4BB0-8EEC-3DB13F8E7FBE}"/>
              </a:ext>
            </a:extLst>
          </p:cNvPr>
          <p:cNvSpPr>
            <a:spLocks noGrp="1"/>
          </p:cNvSpPr>
          <p:nvPr>
            <p:ph type="title"/>
          </p:nvPr>
        </p:nvSpPr>
        <p:spPr/>
        <p:txBody>
          <a:bodyPr/>
          <a:lstStyle/>
          <a:p>
            <a:r>
              <a:rPr lang="en-US" b="1"/>
              <a:t>What is open science?</a:t>
            </a:r>
            <a:endParaRPr lang="en-US"/>
          </a:p>
        </p:txBody>
      </p:sp>
      <p:sp>
        <p:nvSpPr>
          <p:cNvPr id="3" name="Content Placeholder 2">
            <a:extLst>
              <a:ext uri="{FF2B5EF4-FFF2-40B4-BE49-F238E27FC236}">
                <a16:creationId xmlns:a16="http://schemas.microsoft.com/office/drawing/2014/main" id="{09B12E43-5AD6-4F2D-8367-974C20048AB2}"/>
              </a:ext>
            </a:extLst>
          </p:cNvPr>
          <p:cNvSpPr>
            <a:spLocks noGrp="1"/>
          </p:cNvSpPr>
          <p:nvPr>
            <p:ph idx="1"/>
          </p:nvPr>
        </p:nvSpPr>
        <p:spPr>
          <a:xfrm>
            <a:off x="838200" y="1825626"/>
            <a:ext cx="10612582" cy="3691948"/>
          </a:xfrm>
        </p:spPr>
        <p:txBody>
          <a:bodyPr>
            <a:normAutofit fontScale="92500" lnSpcReduction="10000"/>
          </a:bodyPr>
          <a:lstStyle/>
          <a:p>
            <a:r>
              <a:rPr lang="en-US" b="1" dirty="0"/>
              <a:t>“The movement to make scientific research, data and dissemination accessible to all levels of an inquiring society</a:t>
            </a:r>
            <a:r>
              <a:rPr lang="en-US" dirty="0"/>
              <a:t>." (</a:t>
            </a:r>
            <a:r>
              <a:rPr lang="en-US" u="sng" dirty="0">
                <a:hlinkClick r:id="rId3"/>
              </a:rPr>
              <a:t>FOSTER Taxonomy</a:t>
            </a:r>
            <a:r>
              <a:rPr lang="sr-Latn-RS" dirty="0"/>
              <a:t>). </a:t>
            </a:r>
          </a:p>
          <a:p>
            <a:r>
              <a:rPr lang="sr-Latn-RS" dirty="0"/>
              <a:t>„</a:t>
            </a:r>
            <a:r>
              <a:rPr lang="en-US" b="1" dirty="0"/>
              <a:t>The practice of science </a:t>
            </a:r>
            <a:r>
              <a:rPr lang="en-US" dirty="0"/>
              <a:t>in such a way that </a:t>
            </a:r>
            <a:r>
              <a:rPr lang="en-US" b="1" dirty="0"/>
              <a:t>others can collaborate and contribute</a:t>
            </a:r>
            <a:r>
              <a:rPr lang="en-US" dirty="0"/>
              <a:t>, where </a:t>
            </a:r>
            <a:r>
              <a:rPr lang="en-US" b="1" dirty="0"/>
              <a:t>research data, lab notes and other research processes are freely available</a:t>
            </a:r>
            <a:r>
              <a:rPr lang="en-US" dirty="0"/>
              <a:t>, under terms that enable </a:t>
            </a:r>
            <a:r>
              <a:rPr lang="en-US" b="1" dirty="0"/>
              <a:t>reuse, redistribution and reproduction </a:t>
            </a:r>
            <a:r>
              <a:rPr lang="en-US" dirty="0"/>
              <a:t>of the research and its underlying data and methods</a:t>
            </a:r>
            <a:r>
              <a:rPr lang="sr-Latn-RS" dirty="0"/>
              <a:t>.“</a:t>
            </a:r>
            <a:r>
              <a:rPr lang="en-US" dirty="0"/>
              <a:t> </a:t>
            </a:r>
            <a:r>
              <a:rPr lang="en-US" sz="1900" dirty="0"/>
              <a:t>(</a:t>
            </a:r>
            <a:r>
              <a:rPr lang="en-US" sz="2200" u="sng" dirty="0">
                <a:hlinkClick r:id="rId4"/>
              </a:rPr>
              <a:t>FOSTER</a:t>
            </a:r>
            <a:r>
              <a:rPr lang="en-US" sz="2200" dirty="0"/>
              <a:t>)</a:t>
            </a:r>
            <a:r>
              <a:rPr lang="en-US" dirty="0"/>
              <a:t>.</a:t>
            </a:r>
            <a:endParaRPr lang="sr-Latn-RS" dirty="0"/>
          </a:p>
          <a:p>
            <a:r>
              <a:rPr lang="en-US" dirty="0"/>
              <a:t>Open Science</a:t>
            </a:r>
            <a:r>
              <a:rPr lang="en-US" b="1" dirty="0"/>
              <a:t> aims at transforming science through ICT tools, networks and media, to make research more open, global, collaborative, creative and closer to society</a:t>
            </a:r>
            <a:r>
              <a:rPr lang="en-US" dirty="0"/>
              <a:t>. (</a:t>
            </a:r>
            <a:r>
              <a:rPr lang="en-US" dirty="0">
                <a:hlinkClick r:id="rId5"/>
              </a:rPr>
              <a:t>EC – Open Science Policy</a:t>
            </a:r>
            <a:r>
              <a:rPr lang="en-US" dirty="0"/>
              <a:t>)</a:t>
            </a:r>
          </a:p>
          <a:p>
            <a:r>
              <a:rPr lang="en-US" b="1" dirty="0"/>
              <a:t>“Research simply done properly”</a:t>
            </a:r>
          </a:p>
          <a:p>
            <a:endParaRPr lang="en-US" dirty="0"/>
          </a:p>
        </p:txBody>
      </p:sp>
      <p:pic>
        <p:nvPicPr>
          <p:cNvPr id="7" name="Picture 6">
            <a:extLst>
              <a:ext uri="{FF2B5EF4-FFF2-40B4-BE49-F238E27FC236}">
                <a16:creationId xmlns:a16="http://schemas.microsoft.com/office/drawing/2014/main" id="{5D852706-3BE3-4E9E-92D7-D65AB42E4D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30629" y="182238"/>
            <a:ext cx="1271243" cy="1575921"/>
          </a:xfrm>
          <a:prstGeom prst="rect">
            <a:avLst/>
          </a:prstGeom>
        </p:spPr>
      </p:pic>
      <p:sp>
        <p:nvSpPr>
          <p:cNvPr id="9" name="Rectangle 8">
            <a:extLst>
              <a:ext uri="{FF2B5EF4-FFF2-40B4-BE49-F238E27FC236}">
                <a16:creationId xmlns:a16="http://schemas.microsoft.com/office/drawing/2014/main" id="{5A9AD04A-97B5-4210-A257-9AA84F34E8D9}"/>
              </a:ext>
            </a:extLst>
          </p:cNvPr>
          <p:cNvSpPr/>
          <p:nvPr/>
        </p:nvSpPr>
        <p:spPr>
          <a:xfrm>
            <a:off x="9736026" y="230191"/>
            <a:ext cx="1023037" cy="430887"/>
          </a:xfrm>
          <a:prstGeom prst="rect">
            <a:avLst/>
          </a:prstGeom>
        </p:spPr>
        <p:txBody>
          <a:bodyPr wrap="none">
            <a:spAutoFit/>
          </a:bodyPr>
          <a:lstStyle/>
          <a:p>
            <a:r>
              <a:rPr lang="sr-Latn-RS" sz="1100" dirty="0">
                <a:solidFill>
                  <a:schemeClr val="tx1">
                    <a:lumMod val="50000"/>
                    <a:lumOff val="50000"/>
                  </a:schemeClr>
                </a:solidFill>
              </a:rPr>
              <a:t>G.</a:t>
            </a:r>
            <a:r>
              <a:rPr lang="en-US" sz="1100" dirty="0">
                <a:solidFill>
                  <a:schemeClr val="tx1">
                    <a:lumMod val="50000"/>
                    <a:lumOff val="50000"/>
                  </a:schemeClr>
                </a:solidFill>
              </a:rPr>
              <a:t> </a:t>
            </a:r>
            <a:r>
              <a:rPr lang="sr-Latn-RS" sz="1100" dirty="0" err="1">
                <a:solidFill>
                  <a:schemeClr val="tx1">
                    <a:lumMod val="50000"/>
                    <a:lumOff val="50000"/>
                  </a:schemeClr>
                </a:solidFill>
              </a:rPr>
              <a:t>Emmerich</a:t>
            </a:r>
            <a:r>
              <a:rPr lang="sr-Latn-RS" sz="1100" dirty="0">
                <a:solidFill>
                  <a:schemeClr val="tx1">
                    <a:lumMod val="50000"/>
                    <a:lumOff val="50000"/>
                  </a:schemeClr>
                </a:solidFill>
              </a:rPr>
              <a:t> </a:t>
            </a:r>
          </a:p>
          <a:p>
            <a:r>
              <a:rPr lang="en-US" sz="1100" dirty="0">
                <a:solidFill>
                  <a:schemeClr val="tx1">
                    <a:lumMod val="50000"/>
                    <a:lumOff val="50000"/>
                  </a:schemeClr>
                </a:solidFill>
              </a:rPr>
              <a:t>/ </a:t>
            </a:r>
            <a:r>
              <a:rPr lang="en-US" sz="1100" dirty="0">
                <a:solidFill>
                  <a:schemeClr val="tx1">
                    <a:lumMod val="50000"/>
                    <a:lumOff val="50000"/>
                  </a:schemeClr>
                </a:solidFill>
                <a:hlinkClick r:id="rId7">
                  <a:extLst>
                    <a:ext uri="{A12FA001-AC4F-418D-AE19-62706E023703}">
                      <ahyp:hlinkClr xmlns:ahyp="http://schemas.microsoft.com/office/drawing/2018/hyperlinkcolor" xmlns="" val="tx"/>
                    </a:ext>
                  </a:extLst>
                </a:hlinkClick>
              </a:rPr>
              <a:t>CC-BY-SA-3.0</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62157328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F59F-0391-4580-93D5-4BC929F629CB}"/>
              </a:ext>
            </a:extLst>
          </p:cNvPr>
          <p:cNvSpPr>
            <a:spLocks noGrp="1"/>
          </p:cNvSpPr>
          <p:nvPr>
            <p:ph type="title"/>
          </p:nvPr>
        </p:nvSpPr>
        <p:spPr/>
        <p:txBody>
          <a:bodyPr/>
          <a:lstStyle/>
          <a:p>
            <a:r>
              <a:rPr lang="sr-Latn-RS" b="1" dirty="0"/>
              <a:t>„</a:t>
            </a:r>
            <a:r>
              <a:rPr lang="en-US" b="1" dirty="0"/>
              <a:t>Predatory</a:t>
            </a:r>
            <a:r>
              <a:rPr lang="sr-Latn-RS" b="1" dirty="0"/>
              <a:t>“</a:t>
            </a:r>
            <a:r>
              <a:rPr lang="en-US" b="1" dirty="0"/>
              <a:t> publishers</a:t>
            </a:r>
          </a:p>
        </p:txBody>
      </p:sp>
      <p:sp>
        <p:nvSpPr>
          <p:cNvPr id="3" name="Content Placeholder 2">
            <a:extLst>
              <a:ext uri="{FF2B5EF4-FFF2-40B4-BE49-F238E27FC236}">
                <a16:creationId xmlns:a16="http://schemas.microsoft.com/office/drawing/2014/main" id="{2D90E4D7-0BDB-4CA0-B9A1-D372AAE23798}"/>
              </a:ext>
            </a:extLst>
          </p:cNvPr>
          <p:cNvSpPr>
            <a:spLocks noGrp="1"/>
          </p:cNvSpPr>
          <p:nvPr>
            <p:ph idx="1"/>
          </p:nvPr>
        </p:nvSpPr>
        <p:spPr>
          <a:xfrm>
            <a:off x="838200" y="1760971"/>
            <a:ext cx="10515600" cy="4351338"/>
          </a:xfrm>
        </p:spPr>
        <p:txBody>
          <a:bodyPr>
            <a:normAutofit/>
          </a:bodyPr>
          <a:lstStyle/>
          <a:p>
            <a:r>
              <a:rPr lang="en-US" sz="2400" dirty="0"/>
              <a:t>This is a proposition by American librarian </a:t>
            </a:r>
            <a:r>
              <a:rPr lang="en-US" sz="2400" dirty="0">
                <a:hlinkClick r:id="rId2"/>
              </a:rPr>
              <a:t>Jeffrey Beall</a:t>
            </a:r>
            <a:r>
              <a:rPr lang="sr-Latn-RS" sz="2400" dirty="0">
                <a:hlinkClick r:id="rId2"/>
              </a:rPr>
              <a:t> </a:t>
            </a:r>
            <a:r>
              <a:rPr lang="en-US" sz="2400" dirty="0"/>
              <a:t>to label publishers publishing in an open-access regime, charging mainly high publishing fees but not providing a proper review process and quality control. </a:t>
            </a:r>
            <a:endParaRPr lang="sr-Latn-RS" sz="2400" dirty="0"/>
          </a:p>
          <a:p>
            <a:r>
              <a:rPr lang="en-US" sz="2400" dirty="0"/>
              <a:t>Jeffrey Beall recently updated his list of predatory publishers and magazines, but this site was removed under the pressure of publishers who thought they were unjustly accused. A similar list is currently available at </a:t>
            </a:r>
            <a:r>
              <a:rPr lang="en-US" sz="2400" dirty="0">
                <a:hlinkClick r:id="rId3"/>
              </a:rPr>
              <a:t>this address</a:t>
            </a:r>
            <a:r>
              <a:rPr lang="en-US" sz="2400" dirty="0"/>
              <a:t>. </a:t>
            </a:r>
            <a:endParaRPr lang="sr-Latn-RS" sz="2400" dirty="0"/>
          </a:p>
          <a:p>
            <a:r>
              <a:rPr lang="en-US" sz="2400" dirty="0"/>
              <a:t>Predatory editorial policy may be illustrated by detailed analysis of two journals from Bosnia and Herzegovina that were once removed from the Web of Science: </a:t>
            </a:r>
            <a:r>
              <a:rPr lang="en-US" sz="2400" dirty="0">
                <a:hlinkClick r:id="rId4"/>
              </a:rPr>
              <a:t>Legitimacy of citations in predatory publishing: The case of proliferation of papers by Serbian authors in two Bosnian </a:t>
            </a:r>
            <a:r>
              <a:rPr lang="en-US" sz="2400" dirty="0" err="1">
                <a:hlinkClick r:id="rId4"/>
              </a:rPr>
              <a:t>WoS</a:t>
            </a:r>
            <a:r>
              <a:rPr lang="en-US" sz="2400" dirty="0">
                <a:hlinkClick r:id="rId4"/>
              </a:rPr>
              <a:t>-indexed journals</a:t>
            </a:r>
            <a:r>
              <a:rPr lang="sr-Latn-RS" sz="2400" dirty="0"/>
              <a:t> </a:t>
            </a:r>
            <a:r>
              <a:rPr lang="en-US" sz="2400" dirty="0"/>
              <a:t>by Center for Evaluation in Education and Science.</a:t>
            </a:r>
          </a:p>
        </p:txBody>
      </p:sp>
    </p:spTree>
    <p:extLst>
      <p:ext uri="{BB962C8B-B14F-4D97-AF65-F5344CB8AC3E}">
        <p14:creationId xmlns:p14="http://schemas.microsoft.com/office/powerpoint/2010/main" val="1271457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3AAB-E521-4D48-BCAA-267B39865EB7}"/>
              </a:ext>
            </a:extLst>
          </p:cNvPr>
          <p:cNvSpPr>
            <a:spLocks noGrp="1"/>
          </p:cNvSpPr>
          <p:nvPr>
            <p:ph type="title"/>
          </p:nvPr>
        </p:nvSpPr>
        <p:spPr/>
        <p:txBody>
          <a:bodyPr/>
          <a:lstStyle/>
          <a:p>
            <a:r>
              <a:rPr lang="en-US" b="1"/>
              <a:t>Green Open Access (self-archiving)</a:t>
            </a:r>
          </a:p>
        </p:txBody>
      </p:sp>
      <p:sp>
        <p:nvSpPr>
          <p:cNvPr id="3" name="Content Placeholder 2">
            <a:extLst>
              <a:ext uri="{FF2B5EF4-FFF2-40B4-BE49-F238E27FC236}">
                <a16:creationId xmlns:a16="http://schemas.microsoft.com/office/drawing/2014/main" id="{2A83C3BC-8307-4AF9-9471-19C520A2C1C6}"/>
              </a:ext>
            </a:extLst>
          </p:cNvPr>
          <p:cNvSpPr>
            <a:spLocks noGrp="1"/>
          </p:cNvSpPr>
          <p:nvPr>
            <p:ph idx="1"/>
          </p:nvPr>
        </p:nvSpPr>
        <p:spPr>
          <a:xfrm>
            <a:off x="838200" y="1825625"/>
            <a:ext cx="9786257" cy="4351338"/>
          </a:xfrm>
        </p:spPr>
        <p:txBody>
          <a:bodyPr>
            <a:normAutofit/>
          </a:bodyPr>
          <a:lstStyle/>
          <a:p>
            <a:r>
              <a:rPr lang="en-US" dirty="0"/>
              <a:t>The </a:t>
            </a:r>
            <a:r>
              <a:rPr lang="en-US" b="1" dirty="0"/>
              <a:t>published work </a:t>
            </a:r>
            <a:r>
              <a:rPr lang="en-US" dirty="0"/>
              <a:t>or</a:t>
            </a:r>
            <a:r>
              <a:rPr lang="en-US" b="1" dirty="0"/>
              <a:t> </a:t>
            </a:r>
            <a:r>
              <a:rPr lang="en-US" dirty="0"/>
              <a:t>the</a:t>
            </a:r>
            <a:r>
              <a:rPr lang="en-US" b="1" dirty="0"/>
              <a:t> final peer-reviewed manuscript, accepted for publication </a:t>
            </a:r>
            <a:r>
              <a:rPr lang="en-US" dirty="0"/>
              <a:t>is made freely and openly accessible by the author, or a representative, </a:t>
            </a:r>
            <a:r>
              <a:rPr lang="en-US" b="1" dirty="0"/>
              <a:t>in an online repository</a:t>
            </a:r>
            <a:endParaRPr lang="en-US" dirty="0"/>
          </a:p>
          <a:p>
            <a:r>
              <a:rPr lang="en-US" b="1" dirty="0"/>
              <a:t>Usually, it is not allowed to publish the final manuscript</a:t>
            </a:r>
            <a:r>
              <a:rPr lang="en-US" dirty="0"/>
              <a:t>, prepared for printing by the publisher, </a:t>
            </a:r>
            <a:r>
              <a:rPr lang="en-US" b="1" dirty="0"/>
              <a:t>but only pre-prints</a:t>
            </a:r>
            <a:r>
              <a:rPr lang="en-US" dirty="0"/>
              <a:t> (</a:t>
            </a:r>
            <a:r>
              <a:rPr lang="en-US" b="1" dirty="0"/>
              <a:t>pre-refereeing</a:t>
            </a:r>
            <a:r>
              <a:rPr lang="en-US" dirty="0"/>
              <a:t>) or </a:t>
            </a:r>
            <a:r>
              <a:rPr lang="en-US" b="1" dirty="0"/>
              <a:t>post-prints</a:t>
            </a:r>
            <a:r>
              <a:rPr lang="en-US" dirty="0"/>
              <a:t> (</a:t>
            </a:r>
            <a:r>
              <a:rPr lang="en-US" b="1" dirty="0"/>
              <a:t>final draft post-refereeing</a:t>
            </a:r>
            <a:r>
              <a:rPr lang="en-US" dirty="0"/>
              <a:t>)</a:t>
            </a:r>
            <a:endParaRPr lang="sr-Latn-RS" dirty="0"/>
          </a:p>
          <a:p>
            <a:r>
              <a:rPr lang="en-US" b="1" dirty="0"/>
              <a:t>Some publishers </a:t>
            </a:r>
            <a:r>
              <a:rPr lang="en-US" dirty="0"/>
              <a:t>request that Open Access be granted only after an </a:t>
            </a:r>
            <a:r>
              <a:rPr lang="en-US" b="1" dirty="0"/>
              <a:t>embargo period</a:t>
            </a:r>
            <a:r>
              <a:rPr lang="sr-Latn-RS" b="1" dirty="0"/>
              <a:t> </a:t>
            </a:r>
            <a:r>
              <a:rPr lang="sr-Latn-RS" dirty="0"/>
              <a:t>(</a:t>
            </a:r>
            <a:r>
              <a:rPr lang="en-US" dirty="0"/>
              <a:t>several months </a:t>
            </a:r>
            <a:r>
              <a:rPr lang="sr-Latn-RS" dirty="0"/>
              <a:t>to</a:t>
            </a:r>
            <a:r>
              <a:rPr lang="en-US" dirty="0"/>
              <a:t> several years</a:t>
            </a:r>
            <a:r>
              <a:rPr lang="sr-Latn-RS" dirty="0"/>
              <a:t>)</a:t>
            </a:r>
          </a:p>
        </p:txBody>
      </p:sp>
      <p:pic>
        <p:nvPicPr>
          <p:cNvPr id="7" name="Graphic 6" descr="Unlock">
            <a:extLst>
              <a:ext uri="{FF2B5EF4-FFF2-40B4-BE49-F238E27FC236}">
                <a16:creationId xmlns:a16="http://schemas.microsoft.com/office/drawing/2014/main" id="{4E019A80-78C3-4C0A-A976-57E2B67B25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41073" y="215183"/>
            <a:ext cx="1625453" cy="1625453"/>
          </a:xfrm>
          <a:prstGeom prst="rect">
            <a:avLst/>
          </a:prstGeom>
        </p:spPr>
      </p:pic>
    </p:spTree>
    <p:extLst>
      <p:ext uri="{BB962C8B-B14F-4D97-AF65-F5344CB8AC3E}">
        <p14:creationId xmlns:p14="http://schemas.microsoft.com/office/powerpoint/2010/main" val="2352470139"/>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E715-F26B-4A83-8AAB-470306188741}"/>
              </a:ext>
            </a:extLst>
          </p:cNvPr>
          <p:cNvSpPr>
            <a:spLocks noGrp="1"/>
          </p:cNvSpPr>
          <p:nvPr>
            <p:ph type="title"/>
          </p:nvPr>
        </p:nvSpPr>
        <p:spPr/>
        <p:txBody>
          <a:bodyPr/>
          <a:lstStyle/>
          <a:p>
            <a:r>
              <a:rPr lang="en-US" b="1" dirty="0"/>
              <a:t>Other Open Access modes</a:t>
            </a:r>
          </a:p>
        </p:txBody>
      </p:sp>
      <p:sp>
        <p:nvSpPr>
          <p:cNvPr id="3" name="Content Placeholder 2">
            <a:extLst>
              <a:ext uri="{FF2B5EF4-FFF2-40B4-BE49-F238E27FC236}">
                <a16:creationId xmlns:a16="http://schemas.microsoft.com/office/drawing/2014/main" id="{BC897BE8-8BEC-4A13-8DB3-B0F604EF0FBB}"/>
              </a:ext>
            </a:extLst>
          </p:cNvPr>
          <p:cNvSpPr>
            <a:spLocks noGrp="1"/>
          </p:cNvSpPr>
          <p:nvPr>
            <p:ph idx="1"/>
          </p:nvPr>
        </p:nvSpPr>
        <p:spPr>
          <a:xfrm>
            <a:off x="838200" y="1690688"/>
            <a:ext cx="10207336" cy="3784954"/>
          </a:xfrm>
        </p:spPr>
        <p:txBody>
          <a:bodyPr>
            <a:normAutofit/>
          </a:bodyPr>
          <a:lstStyle/>
          <a:p>
            <a:r>
              <a:rPr lang="en-US" b="1" dirty="0"/>
              <a:t>Hybrid Open Access</a:t>
            </a:r>
            <a:r>
              <a:rPr lang="sr-Latn-RS" b="1" dirty="0"/>
              <a:t>. </a:t>
            </a:r>
            <a:r>
              <a:rPr lang="en-US" dirty="0"/>
              <a:t>Journals charge a subscription or the cost of downloading articles, but allow authors to open access to their article by additional payment of processing fees</a:t>
            </a:r>
          </a:p>
          <a:p>
            <a:pPr lvl="1"/>
            <a:r>
              <a:rPr lang="en-US" dirty="0"/>
              <a:t>Institution may pay twice: for the subscription to the entire magazine and for publishing one or more articles</a:t>
            </a:r>
          </a:p>
          <a:p>
            <a:r>
              <a:rPr lang="en-US" b="1" dirty="0"/>
              <a:t>Platinum Open Access</a:t>
            </a:r>
            <a:r>
              <a:rPr lang="en-US" dirty="0"/>
              <a:t>. Does not charge either a subscription or a fee from the author. Expenses are covered by other means, such as volunteer work, donations, subsidies, grants, etc.</a:t>
            </a:r>
          </a:p>
          <a:p>
            <a:endParaRPr lang="en-US" dirty="0"/>
          </a:p>
          <a:p>
            <a:endParaRPr lang="en-US" dirty="0"/>
          </a:p>
        </p:txBody>
      </p:sp>
    </p:spTree>
    <p:extLst>
      <p:ext uri="{BB962C8B-B14F-4D97-AF65-F5344CB8AC3E}">
        <p14:creationId xmlns:p14="http://schemas.microsoft.com/office/powerpoint/2010/main" val="129578909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29A6-3727-4027-B904-A77F3244D626}"/>
              </a:ext>
            </a:extLst>
          </p:cNvPr>
          <p:cNvSpPr>
            <a:spLocks noGrp="1"/>
          </p:cNvSpPr>
          <p:nvPr>
            <p:ph type="title"/>
          </p:nvPr>
        </p:nvSpPr>
        <p:spPr/>
        <p:txBody>
          <a:bodyPr/>
          <a:lstStyle/>
          <a:p>
            <a:r>
              <a:rPr lang="en-US" b="1"/>
              <a:t>Journal paper</a:t>
            </a:r>
            <a:r>
              <a:rPr lang="sr-Latn-RS" b="1"/>
              <a:t> </a:t>
            </a:r>
            <a:r>
              <a:rPr lang="en-US" b="1"/>
              <a:t>versions allowed to deposit</a:t>
            </a:r>
            <a:endParaRPr lang="en-US"/>
          </a:p>
        </p:txBody>
      </p:sp>
      <p:sp>
        <p:nvSpPr>
          <p:cNvPr id="3" name="Content Placeholder 2">
            <a:extLst>
              <a:ext uri="{FF2B5EF4-FFF2-40B4-BE49-F238E27FC236}">
                <a16:creationId xmlns:a16="http://schemas.microsoft.com/office/drawing/2014/main" id="{73A4117E-31DC-4FD0-B90C-B2CA58212207}"/>
              </a:ext>
            </a:extLst>
          </p:cNvPr>
          <p:cNvSpPr>
            <a:spLocks noGrp="1"/>
          </p:cNvSpPr>
          <p:nvPr>
            <p:ph idx="1"/>
          </p:nvPr>
        </p:nvSpPr>
        <p:spPr/>
        <p:txBody>
          <a:bodyPr/>
          <a:lstStyle/>
          <a:p>
            <a:r>
              <a:rPr lang="en-US" b="1" dirty="0"/>
              <a:t>Some</a:t>
            </a:r>
            <a:r>
              <a:rPr lang="en-US" dirty="0"/>
              <a:t> journals allow the </a:t>
            </a:r>
            <a:r>
              <a:rPr lang="en-US" b="1" dirty="0"/>
              <a:t>dissemination of the submitted version (preprint)</a:t>
            </a:r>
            <a:r>
              <a:rPr lang="en-US" dirty="0"/>
              <a:t>,</a:t>
            </a:r>
            <a:r>
              <a:rPr lang="en-US" b="1" dirty="0"/>
              <a:t> </a:t>
            </a:r>
            <a:r>
              <a:rPr lang="en-US" dirty="0"/>
              <a:t>and its </a:t>
            </a:r>
            <a:r>
              <a:rPr lang="en-US" b="1" dirty="0"/>
              <a:t>replacement for a reviewed version </a:t>
            </a:r>
            <a:r>
              <a:rPr lang="en-US" dirty="0"/>
              <a:t>(once the final paper is published)</a:t>
            </a:r>
          </a:p>
          <a:p>
            <a:r>
              <a:rPr lang="en-US" dirty="0"/>
              <a:t>Due to the increase of policies requiring access to research results, </a:t>
            </a:r>
            <a:r>
              <a:rPr lang="en-US" b="1" dirty="0"/>
              <a:t>most</a:t>
            </a:r>
            <a:r>
              <a:rPr lang="en-US" dirty="0"/>
              <a:t> of the journals allow </a:t>
            </a:r>
            <a:r>
              <a:rPr lang="en-US" b="1" dirty="0"/>
              <a:t>to deposit the accepted version of the paper, </a:t>
            </a:r>
            <a:r>
              <a:rPr lang="en-US" dirty="0"/>
              <a:t>a.k.a.</a:t>
            </a:r>
            <a:r>
              <a:rPr lang="en-US" b="1" dirty="0"/>
              <a:t> author manuscript </a:t>
            </a:r>
            <a:r>
              <a:rPr lang="en-US" dirty="0"/>
              <a:t>or</a:t>
            </a:r>
            <a:r>
              <a:rPr lang="en-US" b="1" dirty="0"/>
              <a:t> </a:t>
            </a:r>
            <a:r>
              <a:rPr lang="en-US" b="1" dirty="0" err="1"/>
              <a:t>postprint</a:t>
            </a:r>
            <a:r>
              <a:rPr lang="en-US" dirty="0"/>
              <a:t> (the final text without final layout).</a:t>
            </a:r>
          </a:p>
          <a:p>
            <a:r>
              <a:rPr lang="en-US" b="1" dirty="0"/>
              <a:t>Some</a:t>
            </a:r>
            <a:r>
              <a:rPr lang="en-US" dirty="0"/>
              <a:t> journals allow researchers </a:t>
            </a:r>
            <a:r>
              <a:rPr lang="en-US" b="1" dirty="0"/>
              <a:t>to</a:t>
            </a:r>
            <a:r>
              <a:rPr lang="en-US" dirty="0"/>
              <a:t> </a:t>
            </a:r>
            <a:r>
              <a:rPr lang="en-US" b="1" dirty="0"/>
              <a:t>deposit the final published version</a:t>
            </a:r>
            <a:r>
              <a:rPr lang="en-US" dirty="0"/>
              <a:t>, a.k.a.</a:t>
            </a:r>
            <a:r>
              <a:rPr lang="en-US" b="1" dirty="0"/>
              <a:t> the version of record</a:t>
            </a:r>
            <a:endParaRPr lang="en-US" dirty="0"/>
          </a:p>
        </p:txBody>
      </p:sp>
    </p:spTree>
    <p:extLst>
      <p:ext uri="{BB962C8B-B14F-4D97-AF65-F5344CB8AC3E}">
        <p14:creationId xmlns:p14="http://schemas.microsoft.com/office/powerpoint/2010/main" val="2760698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23CA-E9BF-4587-AE0D-C9B6CC371A4B}"/>
              </a:ext>
            </a:extLst>
          </p:cNvPr>
          <p:cNvSpPr>
            <a:spLocks noGrp="1"/>
          </p:cNvSpPr>
          <p:nvPr>
            <p:ph type="title"/>
          </p:nvPr>
        </p:nvSpPr>
        <p:spPr/>
        <p:txBody>
          <a:bodyPr/>
          <a:lstStyle/>
          <a:p>
            <a:r>
              <a:rPr lang="sr-Latn-RS" b="1"/>
              <a:t>Preprints</a:t>
            </a:r>
            <a:endParaRPr lang="en-US" b="1"/>
          </a:p>
        </p:txBody>
      </p:sp>
      <p:sp>
        <p:nvSpPr>
          <p:cNvPr id="3" name="Content Placeholder 2">
            <a:extLst>
              <a:ext uri="{FF2B5EF4-FFF2-40B4-BE49-F238E27FC236}">
                <a16:creationId xmlns:a16="http://schemas.microsoft.com/office/drawing/2014/main" id="{F9F5483D-D28D-41BA-A8C0-F3FF766DDE82}"/>
              </a:ext>
            </a:extLst>
          </p:cNvPr>
          <p:cNvSpPr>
            <a:spLocks noGrp="1"/>
          </p:cNvSpPr>
          <p:nvPr>
            <p:ph idx="1"/>
          </p:nvPr>
        </p:nvSpPr>
        <p:spPr>
          <a:xfrm>
            <a:off x="838200" y="1690692"/>
            <a:ext cx="10515600" cy="4351338"/>
          </a:xfrm>
        </p:spPr>
        <p:txBody>
          <a:bodyPr>
            <a:normAutofit fontScale="92500" lnSpcReduction="10000"/>
          </a:bodyPr>
          <a:lstStyle/>
          <a:p>
            <a:r>
              <a:rPr lang="en-US" dirty="0"/>
              <a:t>Preprints are </a:t>
            </a:r>
            <a:r>
              <a:rPr lang="en-US" b="1" dirty="0"/>
              <a:t>documents that have not been peer reviewed but are considered as a complete scientific publication in a first stage</a:t>
            </a:r>
            <a:r>
              <a:rPr lang="en-US" dirty="0"/>
              <a:t>. </a:t>
            </a:r>
            <a:endParaRPr lang="sr-Latn-RS" dirty="0"/>
          </a:p>
          <a:p>
            <a:r>
              <a:rPr lang="en-US" dirty="0"/>
              <a:t>Widely used in physical sciences and now emerging in life sciences and other fields. </a:t>
            </a:r>
            <a:endParaRPr lang="sr-Latn-RS" dirty="0"/>
          </a:p>
          <a:p>
            <a:r>
              <a:rPr lang="en-US" dirty="0"/>
              <a:t>Publication</a:t>
            </a:r>
            <a:r>
              <a:rPr lang="sr-Latn-RS" dirty="0"/>
              <a:t> </a:t>
            </a:r>
            <a:r>
              <a:rPr lang="en-US" b="1" dirty="0"/>
              <a:t>through institutional repositories and preprint servers</a:t>
            </a:r>
            <a:r>
              <a:rPr lang="en-US" dirty="0"/>
              <a:t>.</a:t>
            </a:r>
            <a:endParaRPr lang="sr-Latn-RS" dirty="0"/>
          </a:p>
          <a:p>
            <a:r>
              <a:rPr lang="en-US" dirty="0"/>
              <a:t>Some of the preprints servers include </a:t>
            </a:r>
            <a:r>
              <a:rPr lang="en-US" b="1" dirty="0"/>
              <a:t>open peer review services </a:t>
            </a:r>
            <a:r>
              <a:rPr lang="en-US" dirty="0"/>
              <a:t>and the availability to post new versions of the paper once reviewed by peers. </a:t>
            </a:r>
            <a:endParaRPr lang="sr-Latn-RS" dirty="0"/>
          </a:p>
          <a:p>
            <a:r>
              <a:rPr lang="sr-Latn-RS" dirty="0"/>
              <a:t>O</a:t>
            </a:r>
            <a:r>
              <a:rPr lang="en-US" dirty="0"/>
              <a:t>pen peer review processes</a:t>
            </a:r>
            <a:r>
              <a:rPr lang="sr-Latn-RS" dirty="0"/>
              <a:t> </a:t>
            </a:r>
            <a:r>
              <a:rPr lang="en-US" dirty="0"/>
              <a:t>of preprints enabled </a:t>
            </a:r>
            <a:r>
              <a:rPr lang="sr-Latn-RS" dirty="0"/>
              <a:t>on</a:t>
            </a:r>
            <a:r>
              <a:rPr lang="en-US" dirty="0"/>
              <a:t> new publishing platforms </a:t>
            </a:r>
            <a:r>
              <a:rPr lang="sr-Latn-RS" dirty="0"/>
              <a:t>(</a:t>
            </a:r>
            <a:r>
              <a:rPr lang="en-US" dirty="0"/>
              <a:t>see</a:t>
            </a:r>
            <a:r>
              <a:rPr lang="sr-Latn-RS" dirty="0"/>
              <a:t> </a:t>
            </a:r>
            <a:r>
              <a:rPr lang="en-US" dirty="0" err="1">
                <a:hlinkClick r:id="rId3"/>
              </a:rPr>
              <a:t>Wellcome</a:t>
            </a:r>
            <a:r>
              <a:rPr lang="en-US" dirty="0">
                <a:hlinkClick r:id="rId3"/>
              </a:rPr>
              <a:t> Trust</a:t>
            </a:r>
            <a:r>
              <a:rPr lang="en-US" dirty="0"/>
              <a:t> or the </a:t>
            </a:r>
            <a:r>
              <a:rPr lang="en-US" dirty="0">
                <a:hlinkClick r:id="rId4"/>
              </a:rPr>
              <a:t>Bill and Melinda Gates Foundation</a:t>
            </a:r>
            <a:r>
              <a:rPr lang="sr-Latn-RS" dirty="0"/>
              <a:t>)</a:t>
            </a:r>
            <a:r>
              <a:rPr lang="en-US" dirty="0"/>
              <a:t>.</a:t>
            </a:r>
            <a:endParaRPr lang="sr-Latn-RS" dirty="0"/>
          </a:p>
          <a:p>
            <a:r>
              <a:rPr lang="en-US" dirty="0"/>
              <a:t>Even the </a:t>
            </a:r>
            <a:r>
              <a:rPr lang="en-US" b="1" dirty="0"/>
              <a:t>European Commission </a:t>
            </a:r>
            <a:r>
              <a:rPr lang="en-US" dirty="0"/>
              <a:t>is planning to launch a </a:t>
            </a:r>
            <a:r>
              <a:rPr lang="en-US" dirty="0">
                <a:hlinkClick r:id="rId5"/>
              </a:rPr>
              <a:t>publishing platform for the Horizon 2020 funded projects</a:t>
            </a:r>
            <a:r>
              <a:rPr lang="en-US" dirty="0"/>
              <a:t>.</a:t>
            </a:r>
          </a:p>
        </p:txBody>
      </p:sp>
    </p:spTree>
    <p:extLst>
      <p:ext uri="{BB962C8B-B14F-4D97-AF65-F5344CB8AC3E}">
        <p14:creationId xmlns:p14="http://schemas.microsoft.com/office/powerpoint/2010/main" val="2786014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7AA4-7D0E-4392-87C9-9C23932EF20E}"/>
              </a:ext>
            </a:extLst>
          </p:cNvPr>
          <p:cNvSpPr>
            <a:spLocks noGrp="1"/>
          </p:cNvSpPr>
          <p:nvPr>
            <p:ph type="title"/>
          </p:nvPr>
        </p:nvSpPr>
        <p:spPr/>
        <p:txBody>
          <a:bodyPr/>
          <a:lstStyle/>
          <a:p>
            <a:r>
              <a:rPr lang="en-US" b="1"/>
              <a:t>Repositories and self-archiving</a:t>
            </a:r>
          </a:p>
        </p:txBody>
      </p:sp>
      <p:sp>
        <p:nvSpPr>
          <p:cNvPr id="3" name="Content Placeholder 2">
            <a:extLst>
              <a:ext uri="{FF2B5EF4-FFF2-40B4-BE49-F238E27FC236}">
                <a16:creationId xmlns:a16="http://schemas.microsoft.com/office/drawing/2014/main" id="{8F4498D1-6EA7-45F4-BF8D-4DBC31C7F2B9}"/>
              </a:ext>
            </a:extLst>
          </p:cNvPr>
          <p:cNvSpPr>
            <a:spLocks noGrp="1"/>
          </p:cNvSpPr>
          <p:nvPr>
            <p:ph idx="1"/>
          </p:nvPr>
        </p:nvSpPr>
        <p:spPr>
          <a:xfrm>
            <a:off x="838199" y="1622425"/>
            <a:ext cx="9968346" cy="4351338"/>
          </a:xfrm>
        </p:spPr>
        <p:txBody>
          <a:bodyPr>
            <a:normAutofit/>
          </a:bodyPr>
          <a:lstStyle/>
          <a:p>
            <a:pPr>
              <a:spcAft>
                <a:spcPts val="1200"/>
              </a:spcAft>
            </a:pPr>
            <a:r>
              <a:rPr lang="sr-Latn-RS" dirty="0"/>
              <a:t>In April </a:t>
            </a:r>
            <a:r>
              <a:rPr lang="en-US" dirty="0"/>
              <a:t>201</a:t>
            </a:r>
            <a:r>
              <a:rPr lang="sr-Latn-RS" dirty="0"/>
              <a:t>9</a:t>
            </a:r>
            <a:r>
              <a:rPr lang="en-US" dirty="0"/>
              <a:t> more than </a:t>
            </a:r>
            <a:r>
              <a:rPr lang="sr-Latn-RS" dirty="0"/>
              <a:t>4700</a:t>
            </a:r>
            <a:r>
              <a:rPr lang="en-US" dirty="0"/>
              <a:t> repositories</a:t>
            </a:r>
            <a:r>
              <a:rPr lang="sr-Latn-RS" dirty="0"/>
              <a:t> </a:t>
            </a:r>
            <a:r>
              <a:rPr lang="en-US" dirty="0"/>
              <a:t>available</a:t>
            </a:r>
            <a:r>
              <a:rPr lang="sr-Latn-RS" dirty="0"/>
              <a:t>, </a:t>
            </a:r>
            <a:r>
              <a:rPr lang="en-US" dirty="0"/>
              <a:t>according to the </a:t>
            </a:r>
            <a:r>
              <a:rPr lang="en-US" dirty="0">
                <a:hlinkClick r:id="rId2"/>
              </a:rPr>
              <a:t>Registry of Open Access Repositories</a:t>
            </a:r>
            <a:r>
              <a:rPr lang="sr-Latn-RS" dirty="0"/>
              <a:t>.</a:t>
            </a:r>
          </a:p>
          <a:p>
            <a:pPr marL="971539" lvl="1" indent="-514350">
              <a:buFont typeface="+mj-lt"/>
              <a:buAutoNum type="arabicPeriod"/>
            </a:pPr>
            <a:r>
              <a:rPr lang="en-US" b="1" dirty="0"/>
              <a:t>Institutional repositories</a:t>
            </a:r>
            <a:r>
              <a:rPr lang="sr-Latn-RS" b="1" dirty="0"/>
              <a:t> </a:t>
            </a:r>
            <a:r>
              <a:rPr lang="sr-Latn-RS" dirty="0"/>
              <a:t>- </a:t>
            </a:r>
            <a:r>
              <a:rPr lang="en-US" dirty="0"/>
              <a:t>managed by research institutions to provide a place to archive and share openly papers and other research outputs</a:t>
            </a:r>
            <a:endParaRPr lang="sr-Latn-RS" dirty="0"/>
          </a:p>
          <a:p>
            <a:pPr marL="971539" lvl="1" indent="-514350">
              <a:buFont typeface="+mj-lt"/>
              <a:buAutoNum type="arabicPeriod"/>
            </a:pPr>
            <a:r>
              <a:rPr lang="en-US" b="1" dirty="0"/>
              <a:t>Subject based repositories </a:t>
            </a:r>
            <a:r>
              <a:rPr lang="sr-Latn-RS" dirty="0"/>
              <a:t>-</a:t>
            </a:r>
            <a:r>
              <a:rPr lang="en-US" dirty="0"/>
              <a:t> usually managed by research communities and most of the contents are related to a certain discipline.</a:t>
            </a:r>
            <a:endParaRPr lang="sr-Latn-RS" dirty="0"/>
          </a:p>
          <a:p>
            <a:pPr marL="971539" lvl="1" indent="-514350">
              <a:buFont typeface="+mj-lt"/>
              <a:buAutoNum type="arabicPeriod"/>
            </a:pPr>
            <a:r>
              <a:rPr lang="en-US" b="1" dirty="0"/>
              <a:t>Harvesters</a:t>
            </a:r>
            <a:r>
              <a:rPr lang="en-US" dirty="0"/>
              <a:t> aggregate content from different repositories</a:t>
            </a:r>
            <a:r>
              <a:rPr lang="sr-Latn-RS" dirty="0"/>
              <a:t>.</a:t>
            </a:r>
            <a:r>
              <a:rPr lang="en-US" dirty="0"/>
              <a:t> </a:t>
            </a:r>
            <a:r>
              <a:rPr lang="sr-Latn-RS" dirty="0"/>
              <a:t>S</a:t>
            </a:r>
            <a:r>
              <a:rPr lang="en-US" dirty="0" err="1"/>
              <a:t>ites</a:t>
            </a:r>
            <a:r>
              <a:rPr lang="en-US" dirty="0"/>
              <a:t> to perform general searches and build other value-added services.</a:t>
            </a:r>
          </a:p>
          <a:p>
            <a:r>
              <a:rPr lang="en-US" dirty="0"/>
              <a:t>A good choice is EU-cofounded repository </a:t>
            </a:r>
            <a:r>
              <a:rPr lang="en-US" dirty="0">
                <a:hlinkClick r:id="rId3"/>
              </a:rPr>
              <a:t>ZENODO</a:t>
            </a:r>
            <a:endParaRPr lang="en-US" dirty="0"/>
          </a:p>
        </p:txBody>
      </p:sp>
      <p:pic>
        <p:nvPicPr>
          <p:cNvPr id="5" name="Graphic 4" descr="Database">
            <a:extLst>
              <a:ext uri="{FF2B5EF4-FFF2-40B4-BE49-F238E27FC236}">
                <a16:creationId xmlns:a16="http://schemas.microsoft.com/office/drawing/2014/main" id="{A9E5F71E-7BD4-4E4D-8953-B8C3D2AB25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543637" y="258308"/>
            <a:ext cx="1251857" cy="1251857"/>
          </a:xfrm>
          <a:prstGeom prst="rect">
            <a:avLst/>
          </a:prstGeom>
        </p:spPr>
      </p:pic>
    </p:spTree>
    <p:extLst>
      <p:ext uri="{BB962C8B-B14F-4D97-AF65-F5344CB8AC3E}">
        <p14:creationId xmlns:p14="http://schemas.microsoft.com/office/powerpoint/2010/main" val="3323050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0990-489C-40B2-AAED-6E2D26D5353D}"/>
              </a:ext>
            </a:extLst>
          </p:cNvPr>
          <p:cNvSpPr>
            <a:spLocks noGrp="1"/>
          </p:cNvSpPr>
          <p:nvPr>
            <p:ph type="title"/>
          </p:nvPr>
        </p:nvSpPr>
        <p:spPr/>
        <p:txBody>
          <a:bodyPr/>
          <a:lstStyle/>
          <a:p>
            <a:r>
              <a:rPr lang="en-US" b="1"/>
              <a:t>Embargo period</a:t>
            </a:r>
          </a:p>
        </p:txBody>
      </p:sp>
      <p:sp>
        <p:nvSpPr>
          <p:cNvPr id="3" name="Content Placeholder 2">
            <a:extLst>
              <a:ext uri="{FF2B5EF4-FFF2-40B4-BE49-F238E27FC236}">
                <a16:creationId xmlns:a16="http://schemas.microsoft.com/office/drawing/2014/main" id="{FD1ABA4F-AA78-4E91-AE6B-5D72819B576C}"/>
              </a:ext>
            </a:extLst>
          </p:cNvPr>
          <p:cNvSpPr>
            <a:spLocks noGrp="1"/>
          </p:cNvSpPr>
          <p:nvPr>
            <p:ph idx="1"/>
          </p:nvPr>
        </p:nvSpPr>
        <p:spPr/>
        <p:txBody>
          <a:bodyPr/>
          <a:lstStyle/>
          <a:p>
            <a:r>
              <a:rPr lang="en-US" dirty="0"/>
              <a:t>In relation to the moment to make the paper publicly available, </a:t>
            </a:r>
            <a:r>
              <a:rPr lang="en-US" b="1" dirty="0"/>
              <a:t>many journals</a:t>
            </a:r>
            <a:r>
              <a:rPr lang="en-US" dirty="0"/>
              <a:t> establish a period from its original publication: the embargo period, which can range </a:t>
            </a:r>
            <a:r>
              <a:rPr lang="en-US" b="1" dirty="0"/>
              <a:t>from zero to 60 months</a:t>
            </a:r>
            <a:endParaRPr lang="en-US" dirty="0"/>
          </a:p>
          <a:p>
            <a:r>
              <a:rPr lang="en-US" b="1" dirty="0"/>
              <a:t>Some journals </a:t>
            </a:r>
            <a:r>
              <a:rPr lang="en-US" dirty="0"/>
              <a:t>include or exclude </a:t>
            </a:r>
            <a:r>
              <a:rPr lang="en-US" b="1" dirty="0"/>
              <a:t>embargoes depending on the versions</a:t>
            </a:r>
            <a:endParaRPr lang="en-US" dirty="0"/>
          </a:p>
          <a:p>
            <a:pPr lvl="1"/>
            <a:r>
              <a:rPr lang="en-US" dirty="0"/>
              <a:t>For instance, the accepted version could be made publicly available after publication, but the published version must wait 12 months</a:t>
            </a:r>
          </a:p>
        </p:txBody>
      </p:sp>
    </p:spTree>
    <p:extLst>
      <p:ext uri="{BB962C8B-B14F-4D97-AF65-F5344CB8AC3E}">
        <p14:creationId xmlns:p14="http://schemas.microsoft.com/office/powerpoint/2010/main" val="3542851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E069-E320-4ACD-A848-10651F7AB4B1}"/>
              </a:ext>
            </a:extLst>
          </p:cNvPr>
          <p:cNvSpPr>
            <a:spLocks noGrp="1"/>
          </p:cNvSpPr>
          <p:nvPr>
            <p:ph type="title"/>
          </p:nvPr>
        </p:nvSpPr>
        <p:spPr/>
        <p:txBody>
          <a:bodyPr/>
          <a:lstStyle/>
          <a:p>
            <a:r>
              <a:rPr lang="en-US" b="1" dirty="0"/>
              <a:t>Example: </a:t>
            </a:r>
            <a:r>
              <a:rPr lang="en-US" b="1" dirty="0" err="1"/>
              <a:t>OpenClick</a:t>
            </a:r>
            <a:r>
              <a:rPr lang="en-US" b="1" dirty="0"/>
              <a:t> related papers</a:t>
            </a:r>
          </a:p>
        </p:txBody>
      </p:sp>
      <p:sp>
        <p:nvSpPr>
          <p:cNvPr id="3" name="Content Placeholder 2">
            <a:extLst>
              <a:ext uri="{FF2B5EF4-FFF2-40B4-BE49-F238E27FC236}">
                <a16:creationId xmlns:a16="http://schemas.microsoft.com/office/drawing/2014/main" id="{D972CCE4-8672-4E95-9E57-5FE48C116A18}"/>
              </a:ext>
            </a:extLst>
          </p:cNvPr>
          <p:cNvSpPr>
            <a:spLocks noGrp="1"/>
          </p:cNvSpPr>
          <p:nvPr>
            <p:ph idx="1"/>
          </p:nvPr>
        </p:nvSpPr>
        <p:spPr/>
        <p:txBody>
          <a:bodyPr/>
          <a:lstStyle/>
          <a:p>
            <a:r>
              <a:rPr lang="en-US" dirty="0" err="1"/>
              <a:t>OpenClick</a:t>
            </a:r>
            <a:r>
              <a:rPr lang="en-US" dirty="0"/>
              <a:t> portal </a:t>
            </a:r>
            <a:r>
              <a:rPr lang="sr-Latn-RS" dirty="0"/>
              <a:t>&gt; </a:t>
            </a:r>
            <a:r>
              <a:rPr lang="en-US" dirty="0"/>
              <a:t>Project </a:t>
            </a:r>
            <a:r>
              <a:rPr lang="en-US" dirty="0" err="1"/>
              <a:t>OpenClick</a:t>
            </a:r>
            <a:r>
              <a:rPr lang="en-US" dirty="0"/>
              <a:t> </a:t>
            </a:r>
            <a:r>
              <a:rPr lang="sr-Latn-RS" dirty="0"/>
              <a:t>&gt;</a:t>
            </a:r>
            <a:r>
              <a:rPr lang="en-US" dirty="0"/>
              <a:t> Published Papers</a:t>
            </a:r>
          </a:p>
          <a:p>
            <a:r>
              <a:rPr lang="en-US" dirty="0"/>
              <a:t>Link: </a:t>
            </a:r>
            <a:r>
              <a:rPr lang="en-US" dirty="0">
                <a:hlinkClick r:id="rId3"/>
              </a:rPr>
              <a:t>http://www.openclick.rs/index.php/en/project-openclick/published-papers</a:t>
            </a:r>
            <a:endParaRPr lang="en-US" dirty="0"/>
          </a:p>
          <a:p>
            <a:r>
              <a:rPr lang="en-US" dirty="0"/>
              <a:t>Two self –archived conference papers</a:t>
            </a:r>
            <a:endParaRPr lang="en-US" dirty="0">
              <a:solidFill>
                <a:schemeClr val="accent2"/>
              </a:solidFill>
            </a:endParaRPr>
          </a:p>
        </p:txBody>
      </p:sp>
    </p:spTree>
    <p:extLst>
      <p:ext uri="{BB962C8B-B14F-4D97-AF65-F5344CB8AC3E}">
        <p14:creationId xmlns:p14="http://schemas.microsoft.com/office/powerpoint/2010/main" val="1463282548"/>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90F2-0DC4-4E10-8BC2-9F43B9EFB315}"/>
              </a:ext>
            </a:extLst>
          </p:cNvPr>
          <p:cNvSpPr>
            <a:spLocks noGrp="1"/>
          </p:cNvSpPr>
          <p:nvPr>
            <p:ph type="title"/>
          </p:nvPr>
        </p:nvSpPr>
        <p:spPr/>
        <p:txBody>
          <a:bodyPr/>
          <a:lstStyle/>
          <a:p>
            <a:r>
              <a:rPr lang="en-US" b="1"/>
              <a:t>How to determine self-archiving </a:t>
            </a:r>
            <a:br>
              <a:rPr lang="en-US" b="1"/>
            </a:br>
            <a:r>
              <a:rPr lang="en-US" b="1"/>
              <a:t>policy of a journal?</a:t>
            </a:r>
          </a:p>
        </p:txBody>
      </p:sp>
      <p:sp>
        <p:nvSpPr>
          <p:cNvPr id="3" name="Content Placeholder 2">
            <a:extLst>
              <a:ext uri="{FF2B5EF4-FFF2-40B4-BE49-F238E27FC236}">
                <a16:creationId xmlns:a16="http://schemas.microsoft.com/office/drawing/2014/main" id="{73D9DD2B-1E01-45A3-BDCF-9C55479D2D4B}"/>
              </a:ext>
            </a:extLst>
          </p:cNvPr>
          <p:cNvSpPr>
            <a:spLocks noGrp="1"/>
          </p:cNvSpPr>
          <p:nvPr>
            <p:ph idx="1"/>
          </p:nvPr>
        </p:nvSpPr>
        <p:spPr>
          <a:xfrm>
            <a:off x="838200" y="2090057"/>
            <a:ext cx="10515600" cy="3581070"/>
          </a:xfrm>
        </p:spPr>
        <p:txBody>
          <a:bodyPr/>
          <a:lstStyle/>
          <a:p>
            <a:pPr marL="514350" indent="-514350">
              <a:buFont typeface="+mj-lt"/>
              <a:buAutoNum type="arabicPeriod"/>
            </a:pPr>
            <a:r>
              <a:rPr lang="en-US" dirty="0"/>
              <a:t>At any of the portals that provide general information as </a:t>
            </a:r>
            <a:r>
              <a:rPr lang="en-US" dirty="0">
                <a:hlinkClick r:id="rId3"/>
              </a:rPr>
              <a:t>SHERPA/</a:t>
            </a:r>
            <a:r>
              <a:rPr lang="en-US" dirty="0" err="1">
                <a:hlinkClick r:id="rId3"/>
              </a:rPr>
              <a:t>RoMEO</a:t>
            </a:r>
            <a:r>
              <a:rPr lang="en-US" dirty="0"/>
              <a:t>.</a:t>
            </a:r>
          </a:p>
          <a:p>
            <a:pPr marL="514350" indent="-514350">
              <a:buFont typeface="+mj-lt"/>
              <a:buAutoNum type="arabicPeriod"/>
            </a:pPr>
            <a:r>
              <a:rPr lang="en-US" dirty="0"/>
              <a:t>Based on the information available at the corresponding website</a:t>
            </a:r>
          </a:p>
          <a:p>
            <a:pPr marL="514350" indent="-514350">
              <a:buFont typeface="+mj-lt"/>
              <a:buAutoNum type="arabicPeriod"/>
            </a:pPr>
            <a:endParaRPr lang="en-US" dirty="0"/>
          </a:p>
          <a:p>
            <a:r>
              <a:rPr lang="en-US" dirty="0"/>
              <a:t>There are still some researchers reluctant to deposit other versions than the final published version. It is important to inform them about the copyright implications when they sign a transfer document.</a:t>
            </a:r>
          </a:p>
        </p:txBody>
      </p:sp>
      <p:pic>
        <p:nvPicPr>
          <p:cNvPr id="4" name="Graphic 3" descr="Database">
            <a:extLst>
              <a:ext uri="{FF2B5EF4-FFF2-40B4-BE49-F238E27FC236}">
                <a16:creationId xmlns:a16="http://schemas.microsoft.com/office/drawing/2014/main" id="{6D540BC1-432F-4C36-85FA-E55BBB22DD9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206801" y="755848"/>
            <a:ext cx="691349" cy="691349"/>
          </a:xfrm>
          <a:prstGeom prst="rect">
            <a:avLst/>
          </a:prstGeom>
        </p:spPr>
      </p:pic>
      <p:pic>
        <p:nvPicPr>
          <p:cNvPr id="5" name="Graphic 4" descr="Books">
            <a:extLst>
              <a:ext uri="{FF2B5EF4-FFF2-40B4-BE49-F238E27FC236}">
                <a16:creationId xmlns:a16="http://schemas.microsoft.com/office/drawing/2014/main" id="{5193E1F9-3689-4DA4-B467-244989080D3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485562" y="784119"/>
            <a:ext cx="647922" cy="647922"/>
          </a:xfrm>
          <a:prstGeom prst="rect">
            <a:avLst/>
          </a:prstGeom>
        </p:spPr>
      </p:pic>
      <p:sp>
        <p:nvSpPr>
          <p:cNvPr id="6" name="TextBox 5">
            <a:extLst>
              <a:ext uri="{FF2B5EF4-FFF2-40B4-BE49-F238E27FC236}">
                <a16:creationId xmlns:a16="http://schemas.microsoft.com/office/drawing/2014/main" id="{EE9D8F18-8CC4-4E82-9735-945B4FE3E321}"/>
              </a:ext>
            </a:extLst>
          </p:cNvPr>
          <p:cNvSpPr txBox="1"/>
          <p:nvPr/>
        </p:nvSpPr>
        <p:spPr>
          <a:xfrm>
            <a:off x="10898150" y="716892"/>
            <a:ext cx="418991" cy="769441"/>
          </a:xfrm>
          <a:prstGeom prst="rect">
            <a:avLst/>
          </a:prstGeom>
          <a:noFill/>
        </p:spPr>
        <p:txBody>
          <a:bodyPr wrap="square" rtlCol="0">
            <a:spAutoFit/>
          </a:bodyPr>
          <a:lstStyle/>
          <a:p>
            <a:r>
              <a:rPr lang="en-US" sz="4400"/>
              <a:t>?</a:t>
            </a:r>
          </a:p>
        </p:txBody>
      </p:sp>
    </p:spTree>
    <p:extLst>
      <p:ext uri="{BB962C8B-B14F-4D97-AF65-F5344CB8AC3E}">
        <p14:creationId xmlns:p14="http://schemas.microsoft.com/office/powerpoint/2010/main" val="3268928795"/>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9B8E-95D6-4558-90A0-D412589EDF3E}"/>
              </a:ext>
            </a:extLst>
          </p:cNvPr>
          <p:cNvSpPr>
            <a:spLocks noGrp="1"/>
          </p:cNvSpPr>
          <p:nvPr>
            <p:ph type="title"/>
          </p:nvPr>
        </p:nvSpPr>
        <p:spPr/>
        <p:txBody>
          <a:bodyPr/>
          <a:lstStyle/>
          <a:p>
            <a:r>
              <a:rPr lang="en-US" b="1" dirty="0"/>
              <a:t>Open Access publication example (1)</a:t>
            </a:r>
          </a:p>
        </p:txBody>
      </p:sp>
      <p:sp>
        <p:nvSpPr>
          <p:cNvPr id="3" name="Content Placeholder 2">
            <a:extLst>
              <a:ext uri="{FF2B5EF4-FFF2-40B4-BE49-F238E27FC236}">
                <a16:creationId xmlns:a16="http://schemas.microsoft.com/office/drawing/2014/main" id="{C00CA13B-14DA-4E00-9913-1C62F462B2A4}"/>
              </a:ext>
            </a:extLst>
          </p:cNvPr>
          <p:cNvSpPr>
            <a:spLocks noGrp="1"/>
          </p:cNvSpPr>
          <p:nvPr>
            <p:ph idx="1"/>
          </p:nvPr>
        </p:nvSpPr>
        <p:spPr/>
        <p:txBody>
          <a:bodyPr>
            <a:normAutofit fontScale="85000" lnSpcReduction="10000"/>
          </a:bodyPr>
          <a:lstStyle/>
          <a:p>
            <a:pPr marL="0" indent="0">
              <a:buNone/>
            </a:pPr>
            <a:r>
              <a:rPr lang="en-US" b="1" dirty="0"/>
              <a:t>Task</a:t>
            </a:r>
            <a:r>
              <a:rPr lang="sr-Latn-RS" dirty="0"/>
              <a:t>: </a:t>
            </a:r>
            <a:r>
              <a:rPr lang="en-US" dirty="0"/>
              <a:t>check Open Access options for the paper </a:t>
            </a:r>
            <a:r>
              <a:rPr lang="sr-Latn-RS" dirty="0"/>
              <a:t>„</a:t>
            </a:r>
            <a:r>
              <a:rPr lang="en-US" dirty="0" err="1"/>
              <a:t>Mišić</a:t>
            </a:r>
            <a:r>
              <a:rPr lang="en-US" dirty="0"/>
              <a:t>, D., </a:t>
            </a:r>
            <a:r>
              <a:rPr lang="en-US" dirty="0" err="1"/>
              <a:t>Zdravković</a:t>
            </a:r>
            <a:r>
              <a:rPr lang="en-US" dirty="0"/>
              <a:t>, M., Mitković, M., Vitković, N., &amp; Mitković, M. (2018). Real-Time Monitoring of Bone Fracture Recovery by Using Aware, Sensing, Smart, and Active Orthopedic Devices. </a:t>
            </a:r>
            <a:r>
              <a:rPr lang="en-US" i="1" dirty="0"/>
              <a:t>IEEE Internet of Things Journal</a:t>
            </a:r>
            <a:r>
              <a:rPr lang="en-US" dirty="0"/>
              <a:t>, </a:t>
            </a:r>
            <a:r>
              <a:rPr lang="en-US" i="1" dirty="0"/>
              <a:t>5</a:t>
            </a:r>
            <a:r>
              <a:rPr lang="en-US" dirty="0"/>
              <a:t>(6), 4466-4473.</a:t>
            </a:r>
            <a:r>
              <a:rPr lang="sr-Latn-RS" dirty="0"/>
              <a:t>“</a:t>
            </a:r>
          </a:p>
          <a:p>
            <a:pPr marL="0" indent="0">
              <a:buNone/>
            </a:pPr>
            <a:r>
              <a:rPr lang="sr-Latn-RS" b="1" dirty="0" err="1"/>
              <a:t>Solution</a:t>
            </a:r>
            <a:r>
              <a:rPr lang="sr-Latn-RS" dirty="0"/>
              <a:t>:</a:t>
            </a:r>
          </a:p>
          <a:p>
            <a:r>
              <a:rPr lang="en-US" dirty="0"/>
              <a:t>Google the paper. Only the abstract is available for free on publisher’s site. Login is required for download.</a:t>
            </a:r>
          </a:p>
          <a:p>
            <a:r>
              <a:rPr lang="en-US" dirty="0"/>
              <a:t>Use </a:t>
            </a:r>
            <a:r>
              <a:rPr lang="en-US" dirty="0">
                <a:hlinkClick r:id="rId2"/>
              </a:rPr>
              <a:t>SHERPA/</a:t>
            </a:r>
            <a:r>
              <a:rPr lang="en-US" dirty="0" err="1">
                <a:hlinkClick r:id="rId2"/>
              </a:rPr>
              <a:t>RoMEO</a:t>
            </a:r>
            <a:r>
              <a:rPr lang="sr-Latn-RS" dirty="0"/>
              <a:t> </a:t>
            </a:r>
            <a:r>
              <a:rPr lang="en-US" dirty="0"/>
              <a:t>to find about </a:t>
            </a:r>
            <a:r>
              <a:rPr lang="sr-Latn-RS" dirty="0"/>
              <a:t>„</a:t>
            </a:r>
            <a:r>
              <a:rPr lang="en-US" i="1" dirty="0"/>
              <a:t>IEEE Internet of Things</a:t>
            </a:r>
            <a:r>
              <a:rPr lang="sr-Latn-RS" i="1" dirty="0"/>
              <a:t>“</a:t>
            </a:r>
            <a:r>
              <a:rPr lang="en-US" dirty="0"/>
              <a:t> journal policies:</a:t>
            </a:r>
          </a:p>
          <a:p>
            <a:pPr lvl="1"/>
            <a:r>
              <a:rPr lang="en-US" dirty="0"/>
              <a:t>This is a </a:t>
            </a:r>
            <a:r>
              <a:rPr lang="en-US" dirty="0" err="1"/>
              <a:t>RoMEO</a:t>
            </a:r>
            <a:r>
              <a:rPr lang="en-US" dirty="0"/>
              <a:t> green journal (can archive pre-print </a:t>
            </a:r>
            <a:r>
              <a:rPr lang="en-US" i="1" dirty="0"/>
              <a:t>and</a:t>
            </a:r>
            <a:r>
              <a:rPr lang="en-US" dirty="0"/>
              <a:t> post-print or publisher's version/PDF). With further reading it is clear that only pre-prints and post-prints may be published, which is OK for green open access.</a:t>
            </a:r>
          </a:p>
          <a:p>
            <a:pPr lvl="1"/>
            <a:r>
              <a:rPr lang="en-US" dirty="0"/>
              <a:t>A paid open access is available (</a:t>
            </a:r>
            <a:r>
              <a:rPr lang="en-US" dirty="0">
                <a:hlinkClick r:id="rId3"/>
              </a:rPr>
              <a:t>IEEE Open Access Publishing Options</a:t>
            </a:r>
            <a:r>
              <a:rPr lang="en-US" dirty="0"/>
              <a:t>). As subscription is needed, this is a </a:t>
            </a:r>
            <a:r>
              <a:rPr lang="sr-Latn-RS" dirty="0"/>
              <a:t>„</a:t>
            </a:r>
            <a:r>
              <a:rPr lang="en-US" dirty="0"/>
              <a:t>hybrid</a:t>
            </a:r>
            <a:r>
              <a:rPr lang="sr-Latn-RS" dirty="0"/>
              <a:t>“ </a:t>
            </a:r>
            <a:r>
              <a:rPr lang="en-US" dirty="0"/>
              <a:t>journal. Double payment by a person or institution may occur.</a:t>
            </a:r>
          </a:p>
        </p:txBody>
      </p:sp>
    </p:spTree>
    <p:extLst>
      <p:ext uri="{BB962C8B-B14F-4D97-AF65-F5344CB8AC3E}">
        <p14:creationId xmlns:p14="http://schemas.microsoft.com/office/powerpoint/2010/main" val="167060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3A0F-B4C6-45D8-8E12-349CD3D3D1E5}"/>
              </a:ext>
            </a:extLst>
          </p:cNvPr>
          <p:cNvSpPr>
            <a:spLocks noGrp="1"/>
          </p:cNvSpPr>
          <p:nvPr>
            <p:ph type="title"/>
          </p:nvPr>
        </p:nvSpPr>
        <p:spPr/>
        <p:txBody>
          <a:bodyPr/>
          <a:lstStyle/>
          <a:p>
            <a:r>
              <a:rPr lang="en-US" b="1" dirty="0"/>
              <a:t>What do you think are Pros / Cons </a:t>
            </a:r>
            <a:br>
              <a:rPr lang="en-US" b="1" dirty="0"/>
            </a:br>
            <a:r>
              <a:rPr lang="en-US" b="1" dirty="0"/>
              <a:t>of Open Science?</a:t>
            </a:r>
          </a:p>
        </p:txBody>
      </p:sp>
      <p:sp>
        <p:nvSpPr>
          <p:cNvPr id="14" name="Content Placeholder 13">
            <a:extLst>
              <a:ext uri="{FF2B5EF4-FFF2-40B4-BE49-F238E27FC236}">
                <a16:creationId xmlns:a16="http://schemas.microsoft.com/office/drawing/2014/main" id="{E5102C9A-540B-4E05-9174-AF4968BDFBC5}"/>
              </a:ext>
            </a:extLst>
          </p:cNvPr>
          <p:cNvSpPr>
            <a:spLocks noGrp="1"/>
          </p:cNvSpPr>
          <p:nvPr>
            <p:ph sz="half" idx="2"/>
          </p:nvPr>
        </p:nvSpPr>
        <p:spPr>
          <a:xfrm>
            <a:off x="6438899" y="2160458"/>
            <a:ext cx="4422141" cy="3275142"/>
          </a:xfrm>
        </p:spPr>
        <p:txBody>
          <a:bodyPr>
            <a:normAutofit fontScale="92500" lnSpcReduction="10000"/>
          </a:bodyPr>
          <a:lstStyle/>
          <a:p>
            <a:r>
              <a:rPr lang="en-US" dirty="0"/>
              <a:t>Composition of participants: CDC, ESC, researchers?</a:t>
            </a:r>
          </a:p>
          <a:p>
            <a:r>
              <a:rPr lang="en-US" dirty="0"/>
              <a:t>Split into groups (4 – 5 persons)</a:t>
            </a:r>
          </a:p>
          <a:p>
            <a:r>
              <a:rPr lang="en-US" dirty="0"/>
              <a:t>Choose one Pro and one Con answer for each group (5 min.)</a:t>
            </a:r>
          </a:p>
          <a:p>
            <a:r>
              <a:rPr lang="en-US" dirty="0"/>
              <a:t>Please, tell us</a:t>
            </a:r>
            <a:r>
              <a:rPr lang="sr-Latn-RS" dirty="0"/>
              <a:t> (</a:t>
            </a:r>
            <a:r>
              <a:rPr lang="en-US" dirty="0"/>
              <a:t>5</a:t>
            </a:r>
            <a:r>
              <a:rPr lang="sr-Latn-RS" dirty="0"/>
              <a:t> min.)</a:t>
            </a:r>
            <a:endParaRPr lang="en-US" dirty="0"/>
          </a:p>
        </p:txBody>
      </p:sp>
      <p:grpSp>
        <p:nvGrpSpPr>
          <p:cNvPr id="19" name="Group 18">
            <a:extLst>
              <a:ext uri="{FF2B5EF4-FFF2-40B4-BE49-F238E27FC236}">
                <a16:creationId xmlns:a16="http://schemas.microsoft.com/office/drawing/2014/main" id="{BB049789-CEB9-4369-A3B4-39A8DCA5DFA9}"/>
              </a:ext>
            </a:extLst>
          </p:cNvPr>
          <p:cNvGrpSpPr/>
          <p:nvPr/>
        </p:nvGrpSpPr>
        <p:grpSpPr>
          <a:xfrm>
            <a:off x="1132174" y="1869855"/>
            <a:ext cx="2981599" cy="3118290"/>
            <a:chOff x="1004703" y="1851754"/>
            <a:chExt cx="3323719" cy="3476095"/>
          </a:xfrm>
        </p:grpSpPr>
        <mc:AlternateContent xmlns:mc="http://schemas.openxmlformats.org/markup-compatibility/2006">
          <mc:Choice xmlns:am3d="http://schemas.microsoft.com/office/drawing/2017/model3d" xmlns="" Requires="am3d">
            <p:graphicFrame>
              <p:nvGraphicFramePr>
                <p:cNvPr id="5" name="Content Placeholder 5" descr="Beaker and Flask">
                  <a:extLst>
                    <a:ext uri="{FF2B5EF4-FFF2-40B4-BE49-F238E27FC236}">
                      <a16:creationId xmlns:a16="http://schemas.microsoft.com/office/drawing/2014/main" id="{F7FE78B8-9383-452B-A73E-8FCA32DF4542}"/>
                    </a:ext>
                  </a:extLst>
                </p:cNvPr>
                <p:cNvGraphicFramePr>
                  <a:graphicFrameLocks noChangeAspect="1"/>
                </p:cNvGraphicFramePr>
                <p:nvPr>
                  <p:extLst>
                    <p:ext uri="{D42A27DB-BD31-4B8C-83A1-F6EECF244321}">
                      <p14:modId xmlns:p14="http://schemas.microsoft.com/office/powerpoint/2010/main" val="259575582"/>
                    </p:ext>
                  </p:extLst>
                </p:nvPr>
              </p:nvGraphicFramePr>
              <p:xfrm>
                <a:off x="1004703" y="1851754"/>
                <a:ext cx="3323719" cy="3476095"/>
              </p:xfrm>
              <a:graphic>
                <a:graphicData uri="http://schemas.microsoft.com/office/drawing/2017/model3d">
                  <am3d:model3d r:embed="rId3">
                    <am3d:spPr>
                      <a:xfrm>
                        <a:off x="0" y="0"/>
                        <a:ext cx="3323719" cy="3476095"/>
                      </a:xfrm>
                      <a:prstGeom prst="rect">
                        <a:avLst/>
                      </a:prstGeom>
                    </am3d:spPr>
                    <am3d:camera>
                      <am3d:pos x="0" y="0" z="71123200"/>
                      <am3d:up dx="0" dy="36000000" dz="0"/>
                      <am3d:lookAt x="0" y="0" z="0"/>
                      <am3d:perspective fov="2700000"/>
                    </am3d:camera>
                    <am3d:trans>
                      <am3d:meterPerModelUnit n="3300744" d="1000000"/>
                      <am3d:preTrans dx="52976" dy="-17823512" dz="1241821"/>
                      <am3d:scale>
                        <am3d:sx n="1000000" d="1000000"/>
                        <am3d:sy n="1000000" d="1000000"/>
                        <am3d:sz n="1000000" d="1000000"/>
                      </am3d:scale>
                      <am3d:rot ax="3428244" ay="939026" az="1359769"/>
                      <am3d:postTrans dx="0" dy="0" dz="0"/>
                    </am3d:trans>
                    <am3d:attrSrcUrl r:id="rId4"/>
                    <am3d:raster rName="Office3DRenderer" rVer="16.0.8326">
                      <am3d:blip r:embed="rId5"/>
                    </am3d:raster>
                    <am3d:objViewport viewportSz="48689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Content Placeholder 5" descr="Beaker and Flask">
                  <a:extLst>
                    <a:ext uri="{FF2B5EF4-FFF2-40B4-BE49-F238E27FC236}">
                      <a16:creationId xmlns:a16="http://schemas.microsoft.com/office/drawing/2014/main" id="{F7FE78B8-9383-452B-A73E-8FCA32DF4542}"/>
                    </a:ext>
                  </a:extLst>
                </p:cNvPr>
                <p:cNvPicPr>
                  <a:picLocks noGrp="1" noRot="1" noChangeAspect="1" noMove="1" noResize="1" noEditPoints="1" noAdjustHandles="1" noChangeArrowheads="1" noChangeShapeType="1" noCrop="1"/>
                </p:cNvPicPr>
                <p:nvPr/>
              </p:nvPicPr>
              <p:blipFill>
                <a:blip r:embed="rId6"/>
                <a:stretch>
                  <a:fillRect/>
                </a:stretch>
              </p:blipFill>
              <p:spPr>
                <a:xfrm>
                  <a:off x="1229027" y="1869855"/>
                  <a:ext cx="2981599" cy="3118290"/>
                </a:xfrm>
                <a:prstGeom prst="rect">
                  <a:avLst/>
                </a:prstGeom>
              </p:spPr>
            </p:pic>
          </mc:Fallback>
        </mc:AlternateContent>
        <p:pic>
          <p:nvPicPr>
            <p:cNvPr id="15" name="Graphic 14" descr="Unlock">
              <a:extLst>
                <a:ext uri="{FF2B5EF4-FFF2-40B4-BE49-F238E27FC236}">
                  <a16:creationId xmlns:a16="http://schemas.microsoft.com/office/drawing/2014/main" id="{1E824492-C31B-4762-8460-A6D43BCF044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849973" y="2175702"/>
              <a:ext cx="1078689" cy="1078688"/>
            </a:xfrm>
            <a:prstGeom prst="rect">
              <a:avLst/>
            </a:prstGeom>
          </p:spPr>
        </p:pic>
      </p:grpSp>
      <p:sp>
        <p:nvSpPr>
          <p:cNvPr id="16" name="Rectangle 15">
            <a:extLst>
              <a:ext uri="{FF2B5EF4-FFF2-40B4-BE49-F238E27FC236}">
                <a16:creationId xmlns:a16="http://schemas.microsoft.com/office/drawing/2014/main" id="{3E36DFC3-592E-49B0-BD00-6739B799A4A1}"/>
              </a:ext>
            </a:extLst>
          </p:cNvPr>
          <p:cNvSpPr/>
          <p:nvPr/>
        </p:nvSpPr>
        <p:spPr>
          <a:xfrm>
            <a:off x="4113773" y="3197428"/>
            <a:ext cx="1376782" cy="2646878"/>
          </a:xfrm>
          <a:prstGeom prst="rect">
            <a:avLst/>
          </a:prstGeom>
          <a:ln>
            <a:noFill/>
          </a:ln>
        </p:spPr>
        <p:txBody>
          <a:bodyPr wrap="square">
            <a:spAutoFit/>
          </a:bodyPr>
          <a:lstStyle/>
          <a:p>
            <a:r>
              <a:rPr lang="en-US" sz="16600" b="1" dirty="0">
                <a:solidFill>
                  <a:srgbClr val="CC3399"/>
                </a:solidFill>
              </a:rPr>
              <a:t>?</a:t>
            </a:r>
            <a:endParaRPr lang="en-US" sz="16600" dirty="0">
              <a:solidFill>
                <a:srgbClr val="CC3399"/>
              </a:solidFill>
            </a:endParaRPr>
          </a:p>
        </p:txBody>
      </p:sp>
    </p:spTree>
    <p:extLst>
      <p:ext uri="{BB962C8B-B14F-4D97-AF65-F5344CB8AC3E}">
        <p14:creationId xmlns:p14="http://schemas.microsoft.com/office/powerpoint/2010/main" val="419301294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8B3-E535-47E5-BBAE-C4B0182F3090}"/>
              </a:ext>
            </a:extLst>
          </p:cNvPr>
          <p:cNvSpPr>
            <a:spLocks noGrp="1"/>
          </p:cNvSpPr>
          <p:nvPr>
            <p:ph type="title"/>
          </p:nvPr>
        </p:nvSpPr>
        <p:spPr/>
        <p:txBody>
          <a:bodyPr/>
          <a:lstStyle/>
          <a:p>
            <a:r>
              <a:rPr lang="en-US" b="1" dirty="0"/>
              <a:t>Open Access publication example (2)</a:t>
            </a:r>
            <a:endParaRPr lang="en-US" dirty="0"/>
          </a:p>
        </p:txBody>
      </p:sp>
      <p:sp>
        <p:nvSpPr>
          <p:cNvPr id="3" name="Content Placeholder 2">
            <a:extLst>
              <a:ext uri="{FF2B5EF4-FFF2-40B4-BE49-F238E27FC236}">
                <a16:creationId xmlns:a16="http://schemas.microsoft.com/office/drawing/2014/main" id="{C39EC028-A727-41C8-81EF-008AF855A0E7}"/>
              </a:ext>
            </a:extLst>
          </p:cNvPr>
          <p:cNvSpPr>
            <a:spLocks noGrp="1"/>
          </p:cNvSpPr>
          <p:nvPr>
            <p:ph idx="1"/>
          </p:nvPr>
        </p:nvSpPr>
        <p:spPr/>
        <p:txBody>
          <a:bodyPr>
            <a:normAutofit fontScale="92500" lnSpcReduction="10000"/>
          </a:bodyPr>
          <a:lstStyle/>
          <a:p>
            <a:r>
              <a:rPr lang="en-US" b="1" dirty="0"/>
              <a:t>General conditions </a:t>
            </a:r>
            <a:r>
              <a:rPr lang="en-US" dirty="0"/>
              <a:t>for </a:t>
            </a:r>
            <a:r>
              <a:rPr lang="sr-Latn-RS" dirty="0"/>
              <a:t>„</a:t>
            </a:r>
            <a:r>
              <a:rPr lang="en-US" i="1" dirty="0"/>
              <a:t>IEEE Internet of Things</a:t>
            </a:r>
            <a:r>
              <a:rPr lang="sr-Latn-RS" i="1" dirty="0"/>
              <a:t>“</a:t>
            </a:r>
            <a:r>
              <a:rPr lang="en-US" dirty="0"/>
              <a:t> journal are (comment on these):</a:t>
            </a:r>
          </a:p>
          <a:p>
            <a:pPr lvl="1"/>
            <a:r>
              <a:rPr lang="en-US" dirty="0"/>
              <a:t>Author's </a:t>
            </a:r>
            <a:r>
              <a:rPr lang="en-US" b="1" dirty="0"/>
              <a:t>pre-print</a:t>
            </a:r>
            <a:r>
              <a:rPr lang="en-US" dirty="0"/>
              <a:t> on </a:t>
            </a:r>
            <a:r>
              <a:rPr lang="en-US" b="1" dirty="0"/>
              <a:t>any website or pre-print server</a:t>
            </a:r>
          </a:p>
          <a:p>
            <a:pPr lvl="1"/>
            <a:r>
              <a:rPr lang="en-US" dirty="0"/>
              <a:t>Author's </a:t>
            </a:r>
            <a:r>
              <a:rPr lang="en-US" b="1" dirty="0"/>
              <a:t>post-print</a:t>
            </a:r>
            <a:r>
              <a:rPr lang="en-US" dirty="0"/>
              <a:t> on author's </a:t>
            </a:r>
            <a:r>
              <a:rPr lang="en-US" b="1" dirty="0"/>
              <a:t>personal website </a:t>
            </a:r>
            <a:r>
              <a:rPr lang="en-US" dirty="0"/>
              <a:t>or </a:t>
            </a:r>
            <a:r>
              <a:rPr lang="en-US" b="1" dirty="0"/>
              <a:t>employer's website </a:t>
            </a:r>
            <a:r>
              <a:rPr lang="en-US" dirty="0"/>
              <a:t>or </a:t>
            </a:r>
            <a:r>
              <a:rPr lang="en-US" b="1" dirty="0"/>
              <a:t>IEEE approved not-for-profit third party (8.1.9.G.2) website</a:t>
            </a:r>
          </a:p>
          <a:p>
            <a:pPr lvl="1"/>
            <a:r>
              <a:rPr lang="en-US" dirty="0"/>
              <a:t>Author's </a:t>
            </a:r>
            <a:r>
              <a:rPr lang="en-US" b="1" dirty="0"/>
              <a:t>pre-print must be replaced by the accepted version</a:t>
            </a:r>
            <a:r>
              <a:rPr lang="en-US" dirty="0"/>
              <a:t>, if on the author's personal website, employer's websites, </a:t>
            </a:r>
            <a:r>
              <a:rPr lang="en-US" dirty="0" err="1"/>
              <a:t>arXiv</a:t>
            </a:r>
            <a:r>
              <a:rPr lang="en-US" dirty="0"/>
              <a:t>, IEEE-approved third-party, not-for profit server, funder repository</a:t>
            </a:r>
          </a:p>
          <a:p>
            <a:pPr lvl="1"/>
            <a:r>
              <a:rPr lang="en-US" dirty="0"/>
              <a:t>Author's </a:t>
            </a:r>
            <a:r>
              <a:rPr lang="en-US" b="1" dirty="0"/>
              <a:t>pre-print must removed on third-party servers</a:t>
            </a:r>
          </a:p>
          <a:p>
            <a:pPr lvl="1"/>
            <a:r>
              <a:rPr lang="en-US" dirty="0"/>
              <a:t>Author's </a:t>
            </a:r>
            <a:r>
              <a:rPr lang="en-US" b="1" dirty="0"/>
              <a:t>pre-print must be accompanied with set phrase (see policy) before acceptance</a:t>
            </a:r>
          </a:p>
          <a:p>
            <a:pPr lvl="1"/>
            <a:r>
              <a:rPr lang="en-US" dirty="0"/>
              <a:t>Author's </a:t>
            </a:r>
            <a:r>
              <a:rPr lang="en-US" b="1" dirty="0"/>
              <a:t>pre-print must be accompanied with set phrase (see policy) when accepted for publication</a:t>
            </a:r>
          </a:p>
          <a:p>
            <a:endParaRPr lang="en-US" dirty="0"/>
          </a:p>
        </p:txBody>
      </p:sp>
      <p:sp>
        <p:nvSpPr>
          <p:cNvPr id="4" name="TextBox 3">
            <a:extLst>
              <a:ext uri="{FF2B5EF4-FFF2-40B4-BE49-F238E27FC236}">
                <a16:creationId xmlns:a16="http://schemas.microsoft.com/office/drawing/2014/main" id="{09B0558D-B0E4-4E4A-A717-DA59CA1B2895}"/>
              </a:ext>
            </a:extLst>
          </p:cNvPr>
          <p:cNvSpPr txBox="1"/>
          <p:nvPr/>
        </p:nvSpPr>
        <p:spPr>
          <a:xfrm>
            <a:off x="7952509" y="6492871"/>
            <a:ext cx="4258858" cy="276999"/>
          </a:xfrm>
          <a:prstGeom prst="rect">
            <a:avLst/>
          </a:prstGeom>
          <a:noFill/>
        </p:spPr>
        <p:txBody>
          <a:bodyPr wrap="none" rtlCol="0">
            <a:spAutoFit/>
          </a:bodyPr>
          <a:lstStyle/>
          <a:p>
            <a:r>
              <a:rPr lang="en-US" sz="1200" dirty="0"/>
              <a:t>The content from </a:t>
            </a:r>
            <a:r>
              <a:rPr lang="en-US" sz="1200" dirty="0">
                <a:hlinkClick r:id="rId2"/>
              </a:rPr>
              <a:t>SHERPA/</a:t>
            </a:r>
            <a:r>
              <a:rPr lang="en-US" sz="1200" dirty="0" err="1">
                <a:hlinkClick r:id="rId2"/>
              </a:rPr>
              <a:t>RoMEO</a:t>
            </a:r>
            <a:r>
              <a:rPr lang="en-US" sz="1200" dirty="0">
                <a:hlinkClick r:id="rId2"/>
              </a:rPr>
              <a:t> </a:t>
            </a:r>
            <a:r>
              <a:rPr lang="en-US" sz="1200" dirty="0"/>
              <a:t>is licensed under </a:t>
            </a:r>
            <a:r>
              <a:rPr lang="en-US" sz="1200" dirty="0">
                <a:hlinkClick r:id="rId3"/>
              </a:rPr>
              <a:t>CC BY-NC-ND</a:t>
            </a:r>
            <a:endParaRPr lang="en-US" sz="1200" dirty="0"/>
          </a:p>
        </p:txBody>
      </p:sp>
    </p:spTree>
    <p:extLst>
      <p:ext uri="{BB962C8B-B14F-4D97-AF65-F5344CB8AC3E}">
        <p14:creationId xmlns:p14="http://schemas.microsoft.com/office/powerpoint/2010/main" val="2253224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8B3-E535-47E5-BBAE-C4B0182F3090}"/>
              </a:ext>
            </a:extLst>
          </p:cNvPr>
          <p:cNvSpPr>
            <a:spLocks noGrp="1"/>
          </p:cNvSpPr>
          <p:nvPr>
            <p:ph type="title"/>
          </p:nvPr>
        </p:nvSpPr>
        <p:spPr/>
        <p:txBody>
          <a:bodyPr/>
          <a:lstStyle/>
          <a:p>
            <a:r>
              <a:rPr lang="en-US" b="1" dirty="0"/>
              <a:t>Open Access publication example (3)</a:t>
            </a:r>
            <a:endParaRPr lang="en-US" dirty="0"/>
          </a:p>
        </p:txBody>
      </p:sp>
      <p:sp>
        <p:nvSpPr>
          <p:cNvPr id="3" name="Content Placeholder 2">
            <a:extLst>
              <a:ext uri="{FF2B5EF4-FFF2-40B4-BE49-F238E27FC236}">
                <a16:creationId xmlns:a16="http://schemas.microsoft.com/office/drawing/2014/main" id="{C39EC028-A727-41C8-81EF-008AF855A0E7}"/>
              </a:ext>
            </a:extLst>
          </p:cNvPr>
          <p:cNvSpPr>
            <a:spLocks noGrp="1"/>
          </p:cNvSpPr>
          <p:nvPr>
            <p:ph idx="1"/>
          </p:nvPr>
        </p:nvSpPr>
        <p:spPr/>
        <p:txBody>
          <a:bodyPr>
            <a:normAutofit lnSpcReduction="10000"/>
          </a:bodyPr>
          <a:lstStyle/>
          <a:p>
            <a:r>
              <a:rPr lang="en-US" b="1" dirty="0"/>
              <a:t>General conditions </a:t>
            </a:r>
            <a:r>
              <a:rPr lang="en-US" dirty="0"/>
              <a:t>for </a:t>
            </a:r>
            <a:r>
              <a:rPr lang="sr-Latn-RS" dirty="0"/>
              <a:t>„</a:t>
            </a:r>
            <a:r>
              <a:rPr lang="en-US" i="1" dirty="0"/>
              <a:t>IEEE Internet of Things</a:t>
            </a:r>
            <a:r>
              <a:rPr lang="sr-Latn-RS" i="1" dirty="0"/>
              <a:t>“</a:t>
            </a:r>
            <a:r>
              <a:rPr lang="en-US" dirty="0"/>
              <a:t> journal (</a:t>
            </a:r>
            <a:r>
              <a:rPr lang="en-US" b="1" dirty="0"/>
              <a:t>continued</a:t>
            </a:r>
            <a:r>
              <a:rPr lang="en-US" dirty="0"/>
              <a:t>):</a:t>
            </a:r>
          </a:p>
          <a:p>
            <a:pPr lvl="1"/>
            <a:r>
              <a:rPr lang="en-US" dirty="0"/>
              <a:t>If funding agency rules apply, authors may post author's post-print version on </a:t>
            </a:r>
            <a:r>
              <a:rPr lang="en-US" b="1" dirty="0"/>
              <a:t>funder's designated repository or institutional repository</a:t>
            </a:r>
            <a:r>
              <a:rPr lang="en-US" dirty="0"/>
              <a:t>, in compliance with their funding agency rules. They </a:t>
            </a:r>
            <a:r>
              <a:rPr lang="en-US" b="1" dirty="0"/>
              <a:t>may be required to comply with embargo periods of 0 to 24 months</a:t>
            </a:r>
          </a:p>
          <a:p>
            <a:pPr lvl="1"/>
            <a:r>
              <a:rPr lang="en-US" b="1" dirty="0"/>
              <a:t>Publisher copyright and source must be acknowledged with citation </a:t>
            </a:r>
            <a:r>
              <a:rPr lang="en-US" dirty="0"/>
              <a:t>(see policy)</a:t>
            </a:r>
          </a:p>
          <a:p>
            <a:pPr lvl="1"/>
            <a:r>
              <a:rPr lang="en-US" dirty="0"/>
              <a:t>Must </a:t>
            </a:r>
            <a:r>
              <a:rPr lang="en-US" b="1" dirty="0"/>
              <a:t>link to publisher version with DOI</a:t>
            </a:r>
          </a:p>
          <a:p>
            <a:pPr lvl="1"/>
            <a:r>
              <a:rPr lang="en-US" b="1" dirty="0"/>
              <a:t>Publisher's version/PDF cannot be used</a:t>
            </a:r>
          </a:p>
          <a:p>
            <a:pPr lvl="1"/>
            <a:r>
              <a:rPr lang="en-US" dirty="0"/>
              <a:t>Author's </a:t>
            </a:r>
            <a:r>
              <a:rPr lang="en-US" b="1" dirty="0"/>
              <a:t>post-print on scholarly collaboration networks that have signed STM Sharing Principles</a:t>
            </a:r>
          </a:p>
          <a:p>
            <a:pPr lvl="1"/>
            <a:r>
              <a:rPr lang="en-US" b="1" dirty="0"/>
              <a:t>Publisher retains copyright</a:t>
            </a:r>
          </a:p>
          <a:p>
            <a:endParaRPr lang="en-US" dirty="0"/>
          </a:p>
        </p:txBody>
      </p:sp>
      <p:sp>
        <p:nvSpPr>
          <p:cNvPr id="5" name="TextBox 4">
            <a:extLst>
              <a:ext uri="{FF2B5EF4-FFF2-40B4-BE49-F238E27FC236}">
                <a16:creationId xmlns:a16="http://schemas.microsoft.com/office/drawing/2014/main" id="{BEF707BE-C5F4-4DD1-A5BF-5624C91FEE29}"/>
              </a:ext>
            </a:extLst>
          </p:cNvPr>
          <p:cNvSpPr txBox="1"/>
          <p:nvPr/>
        </p:nvSpPr>
        <p:spPr>
          <a:xfrm>
            <a:off x="7952509" y="6492871"/>
            <a:ext cx="4258858" cy="276999"/>
          </a:xfrm>
          <a:prstGeom prst="rect">
            <a:avLst/>
          </a:prstGeom>
          <a:noFill/>
        </p:spPr>
        <p:txBody>
          <a:bodyPr wrap="none" rtlCol="0">
            <a:spAutoFit/>
          </a:bodyPr>
          <a:lstStyle/>
          <a:p>
            <a:r>
              <a:rPr lang="en-US" sz="1200" dirty="0"/>
              <a:t>The content from </a:t>
            </a:r>
            <a:r>
              <a:rPr lang="en-US" sz="1200" dirty="0">
                <a:hlinkClick r:id="rId2"/>
              </a:rPr>
              <a:t>SHERPA/</a:t>
            </a:r>
            <a:r>
              <a:rPr lang="en-US" sz="1200" dirty="0" err="1">
                <a:hlinkClick r:id="rId2"/>
              </a:rPr>
              <a:t>RoMEO</a:t>
            </a:r>
            <a:r>
              <a:rPr lang="en-US" sz="1200" dirty="0">
                <a:hlinkClick r:id="rId2"/>
              </a:rPr>
              <a:t> </a:t>
            </a:r>
            <a:r>
              <a:rPr lang="en-US" sz="1200" dirty="0"/>
              <a:t>is licensed under </a:t>
            </a:r>
            <a:r>
              <a:rPr lang="en-US" sz="1200" dirty="0">
                <a:hlinkClick r:id="rId3"/>
              </a:rPr>
              <a:t>CC BY-NC-ND</a:t>
            </a:r>
            <a:endParaRPr lang="en-US" sz="1200" dirty="0"/>
          </a:p>
        </p:txBody>
      </p:sp>
    </p:spTree>
    <p:extLst>
      <p:ext uri="{BB962C8B-B14F-4D97-AF65-F5344CB8AC3E}">
        <p14:creationId xmlns:p14="http://schemas.microsoft.com/office/powerpoint/2010/main" val="4024712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869A-7168-4A09-81F1-F5F7FEDA9F82}"/>
              </a:ext>
            </a:extLst>
          </p:cNvPr>
          <p:cNvSpPr>
            <a:spLocks noGrp="1"/>
          </p:cNvSpPr>
          <p:nvPr>
            <p:ph type="title"/>
          </p:nvPr>
        </p:nvSpPr>
        <p:spPr/>
        <p:txBody>
          <a:bodyPr/>
          <a:lstStyle/>
          <a:p>
            <a:r>
              <a:rPr lang="en-US" b="1" dirty="0"/>
              <a:t>Open Access publication example (4)</a:t>
            </a:r>
            <a:endParaRPr lang="en-US" dirty="0"/>
          </a:p>
        </p:txBody>
      </p:sp>
      <p:sp>
        <p:nvSpPr>
          <p:cNvPr id="3" name="Content Placeholder 2">
            <a:extLst>
              <a:ext uri="{FF2B5EF4-FFF2-40B4-BE49-F238E27FC236}">
                <a16:creationId xmlns:a16="http://schemas.microsoft.com/office/drawing/2014/main" id="{5DD156C8-11E0-4FFC-9003-7EB91E7BB278}"/>
              </a:ext>
            </a:extLst>
          </p:cNvPr>
          <p:cNvSpPr>
            <a:spLocks noGrp="1"/>
          </p:cNvSpPr>
          <p:nvPr>
            <p:ph idx="1"/>
          </p:nvPr>
        </p:nvSpPr>
        <p:spPr/>
        <p:txBody>
          <a:bodyPr>
            <a:normAutofit fontScale="85000" lnSpcReduction="20000"/>
          </a:bodyPr>
          <a:lstStyle/>
          <a:p>
            <a:r>
              <a:rPr lang="en-US" dirty="0"/>
              <a:t>If journal policy is explored further (</a:t>
            </a:r>
            <a:r>
              <a:rPr lang="en-US" dirty="0">
                <a:hlinkClick r:id="rId2"/>
              </a:rPr>
              <a:t>Author Posting of IEEE Copyrighted Papers Online</a:t>
            </a:r>
            <a:r>
              <a:rPr lang="en-US" dirty="0"/>
              <a:t> - </a:t>
            </a:r>
            <a:r>
              <a:rPr lang="en-US" dirty="0">
                <a:hlinkClick r:id="rId3"/>
              </a:rPr>
              <a:t>Policy: Posting Your Article</a:t>
            </a:r>
            <a:r>
              <a:rPr lang="en-US" dirty="0"/>
              <a:t>) it may be found that the </a:t>
            </a:r>
            <a:r>
              <a:rPr lang="en-US" b="1" dirty="0"/>
              <a:t>accepted article may be posted only on author’s personal website, author’s employer’s website, arXiv.org or funder’s repository (with embargo period of 24 months that may be shortened if the funder requests so)</a:t>
            </a:r>
            <a:r>
              <a:rPr lang="en-US" dirty="0"/>
              <a:t>.</a:t>
            </a:r>
          </a:p>
          <a:p>
            <a:r>
              <a:rPr lang="en-US" dirty="0"/>
              <a:t>Authors </a:t>
            </a:r>
            <a:r>
              <a:rPr lang="en-US" b="1" dirty="0"/>
              <a:t>should ask the publisher for article version that includes </a:t>
            </a:r>
            <a:r>
              <a:rPr lang="en-US" dirty="0"/>
              <a:t>the Digital Object Identifier, IEEE's copyright notice, and a notice showing the article has been accepted for publication.</a:t>
            </a:r>
            <a:endParaRPr lang="en-US" dirty="0">
              <a:solidFill>
                <a:srgbClr val="FF0000"/>
              </a:solidFill>
            </a:endParaRPr>
          </a:p>
          <a:p>
            <a:r>
              <a:rPr lang="en-US" b="1" dirty="0"/>
              <a:t>Preprint could have been published on Scholarly Collaboration Networks (SCNs) </a:t>
            </a:r>
            <a:r>
              <a:rPr lang="en-US" dirty="0"/>
              <a:t>before acceptance</a:t>
            </a:r>
            <a:r>
              <a:rPr lang="en-US" b="1" dirty="0"/>
              <a:t>. </a:t>
            </a:r>
            <a:r>
              <a:rPr lang="en-US" dirty="0"/>
              <a:t>It</a:t>
            </a:r>
            <a:r>
              <a:rPr lang="en-US" b="1" dirty="0"/>
              <a:t> could not have been published on ResearchGate</a:t>
            </a:r>
            <a:r>
              <a:rPr lang="en-US" dirty="0"/>
              <a:t>, as it is not the signatory to the International Association of Scientific, Technical and Medical Publishers’ “Sharing Principles”. </a:t>
            </a:r>
          </a:p>
          <a:p>
            <a:r>
              <a:rPr lang="en-US" b="1" dirty="0"/>
              <a:t>Preprint must be accompanied with set phrase </a:t>
            </a:r>
            <a:r>
              <a:rPr lang="en-US" dirty="0"/>
              <a:t>(see </a:t>
            </a:r>
            <a:r>
              <a:rPr lang="en-US" dirty="0">
                <a:hlinkClick r:id="rId3"/>
              </a:rPr>
              <a:t>Policy: Posting Your Article</a:t>
            </a:r>
            <a:r>
              <a:rPr lang="en-US" dirty="0"/>
              <a:t>). Preprints have to be removed after the accepted paper is published.</a:t>
            </a:r>
          </a:p>
        </p:txBody>
      </p:sp>
    </p:spTree>
    <p:extLst>
      <p:ext uri="{BB962C8B-B14F-4D97-AF65-F5344CB8AC3E}">
        <p14:creationId xmlns:p14="http://schemas.microsoft.com/office/powerpoint/2010/main" val="87485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EED1-2870-4AA0-BA09-C1160F429AF4}"/>
              </a:ext>
            </a:extLst>
          </p:cNvPr>
          <p:cNvSpPr>
            <a:spLocks noGrp="1"/>
          </p:cNvSpPr>
          <p:nvPr>
            <p:ph type="title"/>
          </p:nvPr>
        </p:nvSpPr>
        <p:spPr/>
        <p:txBody>
          <a:bodyPr/>
          <a:lstStyle/>
          <a:p>
            <a:r>
              <a:rPr lang="en-US" b="1" dirty="0"/>
              <a:t>Open Access Exercise</a:t>
            </a:r>
          </a:p>
        </p:txBody>
      </p:sp>
      <p:sp>
        <p:nvSpPr>
          <p:cNvPr id="3" name="Content Placeholder 2">
            <a:extLst>
              <a:ext uri="{FF2B5EF4-FFF2-40B4-BE49-F238E27FC236}">
                <a16:creationId xmlns:a16="http://schemas.microsoft.com/office/drawing/2014/main" id="{D8EFBF52-B68F-4C79-BF80-32B20CB0FB09}"/>
              </a:ext>
            </a:extLst>
          </p:cNvPr>
          <p:cNvSpPr>
            <a:spLocks noGrp="1"/>
          </p:cNvSpPr>
          <p:nvPr>
            <p:ph idx="1"/>
          </p:nvPr>
        </p:nvSpPr>
        <p:spPr/>
        <p:txBody>
          <a:bodyPr>
            <a:normAutofit fontScale="70000" lnSpcReduction="20000"/>
          </a:bodyPr>
          <a:lstStyle/>
          <a:p>
            <a:r>
              <a:rPr lang="en-US" dirty="0"/>
              <a:t>For a given paper from the list on next page, do the following:</a:t>
            </a:r>
          </a:p>
          <a:p>
            <a:pPr marL="914389" lvl="1" indent="-457200">
              <a:buFont typeface="+mj-lt"/>
              <a:buAutoNum type="arabicPeriod"/>
            </a:pPr>
            <a:r>
              <a:rPr lang="en-US" dirty="0"/>
              <a:t>Google the paper and find its original journal page and DOI. Use Google Scholar if needed to filter the search results.</a:t>
            </a:r>
          </a:p>
          <a:p>
            <a:pPr marL="914389" lvl="1" indent="-457200">
              <a:buFont typeface="+mj-lt"/>
              <a:buAutoNum type="arabicPeriod"/>
            </a:pPr>
            <a:r>
              <a:rPr lang="en-US" dirty="0"/>
              <a:t>Check if the journal is listed in DOAJ – is it an Open Access journal?</a:t>
            </a:r>
          </a:p>
          <a:p>
            <a:pPr marL="914389" lvl="1" indent="-457200">
              <a:buFont typeface="+mj-lt"/>
              <a:buAutoNum type="arabicPeriod"/>
            </a:pPr>
            <a:r>
              <a:rPr lang="en-US" dirty="0"/>
              <a:t>Find Open Access policy for the journal using </a:t>
            </a:r>
            <a:r>
              <a:rPr lang="en-US" dirty="0">
                <a:hlinkClick r:id="rId2"/>
              </a:rPr>
              <a:t>SHERPA/</a:t>
            </a:r>
            <a:r>
              <a:rPr lang="en-US" dirty="0" err="1">
                <a:hlinkClick r:id="rId2"/>
              </a:rPr>
              <a:t>RoMEO</a:t>
            </a:r>
            <a:r>
              <a:rPr lang="en-US" dirty="0"/>
              <a:t>. Answer the following questions (using main course presentation as an example):</a:t>
            </a:r>
          </a:p>
          <a:p>
            <a:pPr marL="1371577" lvl="2" indent="-457200">
              <a:buFont typeface="+mj-lt"/>
              <a:buAutoNum type="alphaLcPeriod"/>
            </a:pPr>
            <a:r>
              <a:rPr lang="en-US" sz="2100" dirty="0"/>
              <a:t>Which Romeo journal is it (green/blue/yellow/white)? What does it mean (see “Archiving policy</a:t>
            </a:r>
            <a:r>
              <a:rPr lang="sr-Cyrl-RS" sz="2100" dirty="0"/>
              <a:t>“</a:t>
            </a:r>
            <a:r>
              <a:rPr lang="en-US" sz="2100" dirty="0"/>
              <a:t> on the bottom of the page)? </a:t>
            </a:r>
          </a:p>
          <a:p>
            <a:pPr marL="1371577" lvl="2" indent="-457200">
              <a:buFont typeface="+mj-lt"/>
              <a:buAutoNum type="alphaLcPeriod"/>
            </a:pPr>
            <a:r>
              <a:rPr lang="en-US" sz="2100" dirty="0"/>
              <a:t>Which paper versions may be published (pre-prints, post-prints, publisher’s version/PDF)?</a:t>
            </a:r>
          </a:p>
          <a:p>
            <a:pPr marL="1371577" lvl="2" indent="-457200">
              <a:buFont typeface="+mj-lt"/>
              <a:buAutoNum type="alphaLcPeriod"/>
            </a:pPr>
            <a:r>
              <a:rPr lang="en-US" sz="2100" dirty="0"/>
              <a:t>What are Open Access related general conditions for the journal?</a:t>
            </a:r>
          </a:p>
          <a:p>
            <a:pPr marL="1371577" lvl="2" indent="-457200">
              <a:buFont typeface="+mj-lt"/>
              <a:buAutoNum type="alphaLcPeriod"/>
            </a:pPr>
            <a:r>
              <a:rPr lang="en-US" sz="2100" dirty="0"/>
              <a:t>If there is OA publishing cost (APC), how much is it? If the journal is not purely Open Access, is there a paid Open Access option? If yes, use given link to find the fee on publisher’s site. Which kind of Open Access journal is this?</a:t>
            </a:r>
          </a:p>
          <a:p>
            <a:pPr marL="1371577" lvl="2" indent="-457200">
              <a:buFont typeface="+mj-lt"/>
              <a:buAutoNum type="alphaLcPeriod"/>
            </a:pPr>
            <a:r>
              <a:rPr lang="en-US" sz="2100" dirty="0"/>
              <a:t>Using the links in “Copyright” section find further information related to self-archiving, if applicable:</a:t>
            </a:r>
          </a:p>
          <a:p>
            <a:pPr lvl="3"/>
            <a:r>
              <a:rPr lang="en-US" sz="1900" dirty="0"/>
              <a:t>What is the embargo period for the paper (journal)?</a:t>
            </a:r>
          </a:p>
          <a:p>
            <a:pPr lvl="3"/>
            <a:r>
              <a:rPr lang="en-US" sz="1900" dirty="0"/>
              <a:t>Is the article free to access after the embargo period (from publisher’s site)?</a:t>
            </a:r>
          </a:p>
          <a:p>
            <a:pPr lvl="3"/>
            <a:r>
              <a:rPr lang="en-US" sz="1900" dirty="0"/>
              <a:t>How to attach a user license to a post-print?</a:t>
            </a:r>
          </a:p>
          <a:p>
            <a:pPr marL="914389" lvl="1" indent="-457200">
              <a:buFont typeface="+mj-lt"/>
              <a:buAutoNum type="arabicPeriod"/>
            </a:pPr>
            <a:r>
              <a:rPr lang="en-US" dirty="0"/>
              <a:t>Use the site </a:t>
            </a:r>
            <a:r>
              <a:rPr lang="en-US" dirty="0">
                <a:hlinkClick r:id="rId3"/>
              </a:rPr>
              <a:t>How can I share It?</a:t>
            </a:r>
            <a:r>
              <a:rPr lang="en-US" dirty="0"/>
              <a:t> and paper DOI to find out where and how the paper from the journal can be shared.</a:t>
            </a:r>
          </a:p>
          <a:p>
            <a:pPr marL="914389" lvl="1" indent="-457200">
              <a:buFont typeface="+mj-lt"/>
              <a:buAutoNum type="arabicPeriod"/>
            </a:pPr>
            <a:r>
              <a:rPr lang="en-US" dirty="0"/>
              <a:t>I f the journal is no fully Open Access, find the journal (or publisher) page defining paper publishing options. Where can the post prints be shared immediately?</a:t>
            </a:r>
          </a:p>
          <a:p>
            <a:pPr lvl="1"/>
            <a:endParaRPr lang="en-US" dirty="0"/>
          </a:p>
        </p:txBody>
      </p:sp>
    </p:spTree>
    <p:extLst>
      <p:ext uri="{BB962C8B-B14F-4D97-AF65-F5344CB8AC3E}">
        <p14:creationId xmlns:p14="http://schemas.microsoft.com/office/powerpoint/2010/main" val="32203754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9BCB-9FDB-41D2-A04D-52E97C4DACEA}"/>
              </a:ext>
            </a:extLst>
          </p:cNvPr>
          <p:cNvSpPr>
            <a:spLocks noGrp="1"/>
          </p:cNvSpPr>
          <p:nvPr>
            <p:ph type="title"/>
          </p:nvPr>
        </p:nvSpPr>
        <p:spPr/>
        <p:txBody>
          <a:bodyPr/>
          <a:lstStyle/>
          <a:p>
            <a:r>
              <a:rPr lang="en-US" b="1" dirty="0"/>
              <a:t>Papers for Open Access exercise</a:t>
            </a:r>
          </a:p>
        </p:txBody>
      </p:sp>
      <p:sp>
        <p:nvSpPr>
          <p:cNvPr id="3" name="Content Placeholder 2">
            <a:extLst>
              <a:ext uri="{FF2B5EF4-FFF2-40B4-BE49-F238E27FC236}">
                <a16:creationId xmlns:a16="http://schemas.microsoft.com/office/drawing/2014/main" id="{D20A4718-7A04-4F22-B215-C972513535C6}"/>
              </a:ext>
            </a:extLst>
          </p:cNvPr>
          <p:cNvSpPr>
            <a:spLocks noGrp="1"/>
          </p:cNvSpPr>
          <p:nvPr>
            <p:ph idx="1"/>
          </p:nvPr>
        </p:nvSpPr>
        <p:spPr/>
        <p:txBody>
          <a:bodyPr/>
          <a:lstStyle/>
          <a:p>
            <a:pPr marL="514350" indent="-514350">
              <a:buFont typeface="+mj-lt"/>
              <a:buAutoNum type="arabicPeriod"/>
            </a:pPr>
            <a:r>
              <a:rPr lang="en-US" dirty="0"/>
              <a:t>Korunovic, N., </a:t>
            </a:r>
            <a:r>
              <a:rPr lang="en-US" dirty="0" err="1"/>
              <a:t>Marinkovic</a:t>
            </a:r>
            <a:r>
              <a:rPr lang="en-US" dirty="0"/>
              <a:t>, D., </a:t>
            </a:r>
            <a:r>
              <a:rPr lang="en-US" dirty="0" err="1"/>
              <a:t>Trajanovic</a:t>
            </a:r>
            <a:r>
              <a:rPr lang="en-US" dirty="0"/>
              <a:t>, M., </a:t>
            </a:r>
            <a:r>
              <a:rPr lang="en-US" dirty="0" err="1"/>
              <a:t>Zehn</a:t>
            </a:r>
            <a:r>
              <a:rPr lang="en-US" dirty="0"/>
              <a:t>, M., </a:t>
            </a:r>
            <a:r>
              <a:rPr lang="en-US" dirty="0" err="1"/>
              <a:t>Mitkovic</a:t>
            </a:r>
            <a:r>
              <a:rPr lang="en-US" dirty="0"/>
              <a:t>, M., &amp; </a:t>
            </a:r>
            <a:r>
              <a:rPr lang="en-US" dirty="0" err="1"/>
              <a:t>Affatato</a:t>
            </a:r>
            <a:r>
              <a:rPr lang="en-US" dirty="0"/>
              <a:t>, S. (2019). In Silico Optimization of Femoral Fixator Position and Configuration by Parametric CAD Model. </a:t>
            </a:r>
            <a:r>
              <a:rPr lang="en-US" i="1" dirty="0"/>
              <a:t>Materials</a:t>
            </a:r>
            <a:r>
              <a:rPr lang="en-US" dirty="0"/>
              <a:t>, </a:t>
            </a:r>
            <a:r>
              <a:rPr lang="en-US" i="1" dirty="0"/>
              <a:t>12</a:t>
            </a:r>
            <a:r>
              <a:rPr lang="en-US" dirty="0"/>
              <a:t>(14), 2326.</a:t>
            </a:r>
          </a:p>
          <a:p>
            <a:pPr marL="514350" indent="-514350">
              <a:buFont typeface="+mj-lt"/>
              <a:buAutoNum type="arabicPeriod"/>
            </a:pPr>
            <a:r>
              <a:rPr lang="en-US" dirty="0"/>
              <a:t>Korunović, N., </a:t>
            </a:r>
            <a:r>
              <a:rPr lang="en-US" dirty="0" err="1"/>
              <a:t>Fragassa</a:t>
            </a:r>
            <a:r>
              <a:rPr lang="en-US" dirty="0"/>
              <a:t>, C., </a:t>
            </a:r>
            <a:r>
              <a:rPr lang="en-US" dirty="0" err="1"/>
              <a:t>Marinković</a:t>
            </a:r>
            <a:r>
              <a:rPr lang="en-US" dirty="0"/>
              <a:t>, D., Vitković, N., &amp; Trajanović, M. (2019). Performance evaluation of cord material models applied to structural analysis of tires. </a:t>
            </a:r>
            <a:r>
              <a:rPr lang="en-US" i="1" dirty="0"/>
              <a:t>Composite Structures</a:t>
            </a:r>
            <a:r>
              <a:rPr lang="en-US" dirty="0"/>
              <a:t>, </a:t>
            </a:r>
            <a:r>
              <a:rPr lang="en-US" i="1" dirty="0"/>
              <a:t>224</a:t>
            </a:r>
            <a:r>
              <a:rPr lang="en-US" dirty="0"/>
              <a:t>, 111006.</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3543777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4CC2-6A6F-40CE-BF83-CECFD491C8A7}"/>
              </a:ext>
            </a:extLst>
          </p:cNvPr>
          <p:cNvSpPr>
            <a:spLocks noGrp="1"/>
          </p:cNvSpPr>
          <p:nvPr>
            <p:ph type="title"/>
          </p:nvPr>
        </p:nvSpPr>
        <p:spPr/>
        <p:txBody>
          <a:bodyPr/>
          <a:lstStyle/>
          <a:p>
            <a:r>
              <a:rPr lang="en-US" b="1" dirty="0"/>
              <a:t>Open peer review</a:t>
            </a:r>
          </a:p>
        </p:txBody>
      </p:sp>
      <p:sp>
        <p:nvSpPr>
          <p:cNvPr id="3" name="Content Placeholder 2">
            <a:extLst>
              <a:ext uri="{FF2B5EF4-FFF2-40B4-BE49-F238E27FC236}">
                <a16:creationId xmlns:a16="http://schemas.microsoft.com/office/drawing/2014/main" id="{6DF91653-9863-4D67-99E3-399158DCD60E}"/>
              </a:ext>
            </a:extLst>
          </p:cNvPr>
          <p:cNvSpPr>
            <a:spLocks noGrp="1"/>
          </p:cNvSpPr>
          <p:nvPr>
            <p:ph idx="1"/>
          </p:nvPr>
        </p:nvSpPr>
        <p:spPr/>
        <p:txBody>
          <a:bodyPr>
            <a:normAutofit lnSpcReduction="10000"/>
          </a:bodyPr>
          <a:lstStyle/>
          <a:p>
            <a:r>
              <a:rPr lang="en-US" dirty="0"/>
              <a:t>Open peer review (</a:t>
            </a:r>
            <a:r>
              <a:rPr lang="en-US" b="1" dirty="0"/>
              <a:t>OPR</a:t>
            </a:r>
            <a:r>
              <a:rPr lang="en-US" dirty="0"/>
              <a:t>) </a:t>
            </a:r>
            <a:r>
              <a:rPr lang="en-US" b="1" dirty="0"/>
              <a:t>aims to bring greater transparency and participation to formal and informal peer review processes</a:t>
            </a:r>
            <a:endParaRPr lang="en-US" dirty="0"/>
          </a:p>
          <a:p>
            <a:r>
              <a:rPr lang="en-US" dirty="0"/>
              <a:t>There exists a number of </a:t>
            </a:r>
            <a:r>
              <a:rPr lang="en-US" b="1" dirty="0"/>
              <a:t>overlapping ways </a:t>
            </a:r>
            <a:r>
              <a:rPr lang="en-US" dirty="0"/>
              <a:t>in which peer review models may be adapted to the aims of Open Science</a:t>
            </a:r>
          </a:p>
          <a:p>
            <a:r>
              <a:rPr lang="en-US" dirty="0"/>
              <a:t>Most important features:</a:t>
            </a:r>
          </a:p>
          <a:p>
            <a:pPr marL="914389" lvl="1" indent="-457200">
              <a:buFont typeface="+mj-lt"/>
              <a:buAutoNum type="arabicPeriod"/>
            </a:pPr>
            <a:r>
              <a:rPr lang="en-US" dirty="0"/>
              <a:t>“</a:t>
            </a:r>
            <a:r>
              <a:rPr lang="en-US" b="1" dirty="0"/>
              <a:t>Open identities</a:t>
            </a:r>
            <a:r>
              <a:rPr lang="en-US" dirty="0"/>
              <a:t>”, where both authors and reviewers are aware of each other’s identities (i.e., non-blinded)</a:t>
            </a:r>
          </a:p>
          <a:p>
            <a:pPr marL="914389" lvl="1" indent="-457200">
              <a:buFont typeface="+mj-lt"/>
              <a:buAutoNum type="arabicPeriod"/>
            </a:pPr>
            <a:r>
              <a:rPr lang="en-US" dirty="0"/>
              <a:t>“</a:t>
            </a:r>
            <a:r>
              <a:rPr lang="en-US" b="1" dirty="0"/>
              <a:t>Open reports</a:t>
            </a:r>
            <a:r>
              <a:rPr lang="en-US" dirty="0"/>
              <a:t>”, where review reports are published alongside the relevant article</a:t>
            </a:r>
          </a:p>
          <a:p>
            <a:pPr marL="914389" lvl="1" indent="-457200">
              <a:buFont typeface="+mj-lt"/>
              <a:buAutoNum type="arabicPeriod"/>
            </a:pPr>
            <a:r>
              <a:rPr lang="en-US" dirty="0"/>
              <a:t>“</a:t>
            </a:r>
            <a:r>
              <a:rPr lang="en-US" b="1" dirty="0"/>
              <a:t>Open participation</a:t>
            </a:r>
            <a:r>
              <a:rPr lang="en-US" dirty="0"/>
              <a:t>”, where members of the wider community are able to contribute to the review process</a:t>
            </a:r>
          </a:p>
        </p:txBody>
      </p:sp>
      <p:grpSp>
        <p:nvGrpSpPr>
          <p:cNvPr id="4" name="Group 3">
            <a:extLst>
              <a:ext uri="{FF2B5EF4-FFF2-40B4-BE49-F238E27FC236}">
                <a16:creationId xmlns:a16="http://schemas.microsoft.com/office/drawing/2014/main" id="{1A75E189-22D0-48C1-8011-CA397A46F149}"/>
              </a:ext>
            </a:extLst>
          </p:cNvPr>
          <p:cNvGrpSpPr/>
          <p:nvPr/>
        </p:nvGrpSpPr>
        <p:grpSpPr>
          <a:xfrm>
            <a:off x="9862774" y="365129"/>
            <a:ext cx="1712698" cy="1140884"/>
            <a:chOff x="857320" y="2879825"/>
            <a:chExt cx="2355732" cy="1569230"/>
          </a:xfrm>
        </p:grpSpPr>
        <p:grpSp>
          <p:nvGrpSpPr>
            <p:cNvPr id="5" name="Group 4">
              <a:extLst>
                <a:ext uri="{FF2B5EF4-FFF2-40B4-BE49-F238E27FC236}">
                  <a16:creationId xmlns:a16="http://schemas.microsoft.com/office/drawing/2014/main" id="{3CD74C29-075C-4128-A1FB-D5F87B1B6073}"/>
                </a:ext>
              </a:extLst>
            </p:cNvPr>
            <p:cNvGrpSpPr/>
            <p:nvPr/>
          </p:nvGrpSpPr>
          <p:grpSpPr>
            <a:xfrm>
              <a:off x="2298652" y="2879825"/>
              <a:ext cx="914400" cy="1520233"/>
              <a:chOff x="1478784" y="868623"/>
              <a:chExt cx="914400" cy="1520233"/>
            </a:xfrm>
          </p:grpSpPr>
          <p:pic>
            <p:nvPicPr>
              <p:cNvPr id="15" name="Content Placeholder 4" descr="User">
                <a:extLst>
                  <a:ext uri="{FF2B5EF4-FFF2-40B4-BE49-F238E27FC236}">
                    <a16:creationId xmlns:a16="http://schemas.microsoft.com/office/drawing/2014/main" id="{E59281C9-CE81-472F-885E-07E3857750D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78784" y="1474456"/>
                <a:ext cx="914400" cy="914400"/>
              </a:xfrm>
              <a:prstGeom prst="rect">
                <a:avLst/>
              </a:prstGeom>
            </p:spPr>
          </p:pic>
          <p:sp>
            <p:nvSpPr>
              <p:cNvPr id="16" name="Speech Bubble: Rectangle 15">
                <a:extLst>
                  <a:ext uri="{FF2B5EF4-FFF2-40B4-BE49-F238E27FC236}">
                    <a16:creationId xmlns:a16="http://schemas.microsoft.com/office/drawing/2014/main" id="{78154CDD-9A00-46A3-A016-B6606FE9B54F}"/>
                  </a:ext>
                </a:extLst>
              </p:cNvPr>
              <p:cNvSpPr/>
              <p:nvPr/>
            </p:nvSpPr>
            <p:spPr>
              <a:xfrm>
                <a:off x="1904054" y="868623"/>
                <a:ext cx="489130" cy="407656"/>
              </a:xfrm>
              <a:prstGeom prst="wedgeRectCallout">
                <a:avLst>
                  <a:gd name="adj1" fmla="val -18607"/>
                  <a:gd name="adj2" fmla="val 102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9E4B4D20-1DA1-4CE1-8B0F-07B201F0BFDD}"/>
                </a:ext>
              </a:extLst>
            </p:cNvPr>
            <p:cNvGrpSpPr/>
            <p:nvPr/>
          </p:nvGrpSpPr>
          <p:grpSpPr>
            <a:xfrm>
              <a:off x="1935984" y="3007854"/>
              <a:ext cx="914400" cy="1441201"/>
              <a:chOff x="3503527" y="1257158"/>
              <a:chExt cx="914400" cy="1441201"/>
            </a:xfrm>
          </p:grpSpPr>
          <p:pic>
            <p:nvPicPr>
              <p:cNvPr id="13" name="Graphic 12" descr="Office worker">
                <a:extLst>
                  <a:ext uri="{FF2B5EF4-FFF2-40B4-BE49-F238E27FC236}">
                    <a16:creationId xmlns:a16="http://schemas.microsoft.com/office/drawing/2014/main" id="{40011224-3209-48E5-A031-768140157CD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03527" y="1783959"/>
                <a:ext cx="914400" cy="914400"/>
              </a:xfrm>
              <a:prstGeom prst="rect">
                <a:avLst/>
              </a:prstGeom>
            </p:spPr>
          </p:pic>
          <p:sp>
            <p:nvSpPr>
              <p:cNvPr id="14" name="Speech Bubble: Rectangle 13">
                <a:extLst>
                  <a:ext uri="{FF2B5EF4-FFF2-40B4-BE49-F238E27FC236}">
                    <a16:creationId xmlns:a16="http://schemas.microsoft.com/office/drawing/2014/main" id="{41B30CF9-3F17-4BF5-A303-3BC01ED20690}"/>
                  </a:ext>
                </a:extLst>
              </p:cNvPr>
              <p:cNvSpPr/>
              <p:nvPr/>
            </p:nvSpPr>
            <p:spPr>
              <a:xfrm>
                <a:off x="3892066" y="1257158"/>
                <a:ext cx="489130" cy="407656"/>
              </a:xfrm>
              <a:prstGeom prst="wedgeRectCallout">
                <a:avLst>
                  <a:gd name="adj1" fmla="val -18607"/>
                  <a:gd name="adj2" fmla="val 10255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C872986-B672-49BF-9CFC-BA6CEC002E89}"/>
                </a:ext>
              </a:extLst>
            </p:cNvPr>
            <p:cNvGrpSpPr/>
            <p:nvPr/>
          </p:nvGrpSpPr>
          <p:grpSpPr>
            <a:xfrm>
              <a:off x="1453938" y="2883027"/>
              <a:ext cx="1014991" cy="1405065"/>
              <a:chOff x="2977666" y="2888615"/>
              <a:chExt cx="1014991" cy="1405065"/>
            </a:xfrm>
          </p:grpSpPr>
          <p:pic>
            <p:nvPicPr>
              <p:cNvPr id="11" name="Graphic 10" descr="Programmer">
                <a:extLst>
                  <a:ext uri="{FF2B5EF4-FFF2-40B4-BE49-F238E27FC236}">
                    <a16:creationId xmlns:a16="http://schemas.microsoft.com/office/drawing/2014/main" id="{7AEB8C2C-C941-4E63-93B5-0E7B8836CE3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77666" y="3379280"/>
                <a:ext cx="914400" cy="914400"/>
              </a:xfrm>
              <a:prstGeom prst="rect">
                <a:avLst/>
              </a:prstGeom>
            </p:spPr>
          </p:pic>
          <p:sp>
            <p:nvSpPr>
              <p:cNvPr id="12" name="Speech Bubble: Rectangle 11">
                <a:extLst>
                  <a:ext uri="{FF2B5EF4-FFF2-40B4-BE49-F238E27FC236}">
                    <a16:creationId xmlns:a16="http://schemas.microsoft.com/office/drawing/2014/main" id="{60970571-CC6B-45C1-B605-D92BF39A7B31}"/>
                  </a:ext>
                </a:extLst>
              </p:cNvPr>
              <p:cNvSpPr/>
              <p:nvPr/>
            </p:nvSpPr>
            <p:spPr>
              <a:xfrm>
                <a:off x="3503527" y="2888615"/>
                <a:ext cx="489130" cy="407656"/>
              </a:xfrm>
              <a:prstGeom prst="wedgeRectCallout">
                <a:avLst>
                  <a:gd name="adj1" fmla="val -18607"/>
                  <a:gd name="adj2" fmla="val 10255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468C96C-EE2A-47F8-9A3F-316333CA5D0C}"/>
                </a:ext>
              </a:extLst>
            </p:cNvPr>
            <p:cNvGrpSpPr/>
            <p:nvPr/>
          </p:nvGrpSpPr>
          <p:grpSpPr>
            <a:xfrm>
              <a:off x="857320" y="3045538"/>
              <a:ext cx="1158965" cy="1357722"/>
              <a:chOff x="1478784" y="2906612"/>
              <a:chExt cx="1158965" cy="1357722"/>
            </a:xfrm>
          </p:grpSpPr>
          <p:sp>
            <p:nvSpPr>
              <p:cNvPr id="9" name="Speech Bubble: Rectangle 8">
                <a:extLst>
                  <a:ext uri="{FF2B5EF4-FFF2-40B4-BE49-F238E27FC236}">
                    <a16:creationId xmlns:a16="http://schemas.microsoft.com/office/drawing/2014/main" id="{F3B0DE72-CBC2-419A-8988-1AC6BAA32B52}"/>
                  </a:ext>
                </a:extLst>
              </p:cNvPr>
              <p:cNvSpPr/>
              <p:nvPr/>
            </p:nvSpPr>
            <p:spPr>
              <a:xfrm>
                <a:off x="2148619" y="2906612"/>
                <a:ext cx="489130" cy="407656"/>
              </a:xfrm>
              <a:prstGeom prst="wedgeRectCallout">
                <a:avLst>
                  <a:gd name="adj1" fmla="val -18607"/>
                  <a:gd name="adj2" fmla="val 10255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12" descr="Scientist">
                <a:extLst>
                  <a:ext uri="{FF2B5EF4-FFF2-40B4-BE49-F238E27FC236}">
                    <a16:creationId xmlns:a16="http://schemas.microsoft.com/office/drawing/2014/main" id="{D19AE5F8-454E-4E47-AC5B-488E1F40FE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478784" y="3296271"/>
                <a:ext cx="968063" cy="968063"/>
              </a:xfrm>
              <a:prstGeom prst="rect">
                <a:avLst/>
              </a:prstGeom>
            </p:spPr>
          </p:pic>
        </p:grpSp>
      </p:grpSp>
    </p:spTree>
    <p:extLst>
      <p:ext uri="{BB962C8B-B14F-4D97-AF65-F5344CB8AC3E}">
        <p14:creationId xmlns:p14="http://schemas.microsoft.com/office/powerpoint/2010/main" val="3869376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25DD-3A47-4857-87E5-078FC0057C27}"/>
              </a:ext>
            </a:extLst>
          </p:cNvPr>
          <p:cNvSpPr>
            <a:spLocks noGrp="1"/>
          </p:cNvSpPr>
          <p:nvPr>
            <p:ph type="title"/>
          </p:nvPr>
        </p:nvSpPr>
        <p:spPr/>
        <p:txBody>
          <a:bodyPr/>
          <a:lstStyle/>
          <a:p>
            <a:r>
              <a:rPr lang="en-US" b="1" dirty="0"/>
              <a:t>Alternative metrics</a:t>
            </a:r>
          </a:p>
        </p:txBody>
      </p:sp>
      <p:sp>
        <p:nvSpPr>
          <p:cNvPr id="3" name="Content Placeholder 2">
            <a:extLst>
              <a:ext uri="{FF2B5EF4-FFF2-40B4-BE49-F238E27FC236}">
                <a16:creationId xmlns:a16="http://schemas.microsoft.com/office/drawing/2014/main" id="{563E1CBE-BFCA-4AB2-BBB7-A81924D0BEAB}"/>
              </a:ext>
            </a:extLst>
          </p:cNvPr>
          <p:cNvSpPr>
            <a:spLocks noGrp="1"/>
          </p:cNvSpPr>
          <p:nvPr>
            <p:ph idx="1"/>
          </p:nvPr>
        </p:nvSpPr>
        <p:spPr/>
        <p:txBody>
          <a:bodyPr>
            <a:normAutofit/>
          </a:bodyPr>
          <a:lstStyle/>
          <a:p>
            <a:r>
              <a:rPr lang="en-US" dirty="0"/>
              <a:t>Alternative Metrics” or </a:t>
            </a:r>
            <a:r>
              <a:rPr lang="en-US" dirty="0" err="1">
                <a:hlinkClick r:id="rId2"/>
              </a:rPr>
              <a:t>altmetrics</a:t>
            </a:r>
            <a:r>
              <a:rPr lang="en-US" dirty="0"/>
              <a:t> – a proposal for balanced assessment of research efforts</a:t>
            </a:r>
          </a:p>
          <a:p>
            <a:r>
              <a:rPr lang="en-US" b="1" dirty="0"/>
              <a:t>Citation counting is complemented </a:t>
            </a:r>
            <a:r>
              <a:rPr lang="en-US" dirty="0"/>
              <a:t>by </a:t>
            </a:r>
            <a:r>
              <a:rPr lang="en-US" b="1" dirty="0"/>
              <a:t>other online measures of research impact</a:t>
            </a:r>
            <a:r>
              <a:rPr lang="en-US" dirty="0"/>
              <a:t>, including </a:t>
            </a:r>
            <a:r>
              <a:rPr lang="en-US" b="1" dirty="0"/>
              <a:t>bookmarks</a:t>
            </a:r>
            <a:r>
              <a:rPr lang="en-US" dirty="0"/>
              <a:t>, </a:t>
            </a:r>
            <a:r>
              <a:rPr lang="en-US" b="1" dirty="0"/>
              <a:t>links</a:t>
            </a:r>
            <a:r>
              <a:rPr lang="en-US" dirty="0"/>
              <a:t>, </a:t>
            </a:r>
            <a:r>
              <a:rPr lang="en-US" b="1" dirty="0"/>
              <a:t>blog posts</a:t>
            </a:r>
            <a:r>
              <a:rPr lang="en-US" dirty="0"/>
              <a:t>, </a:t>
            </a:r>
            <a:r>
              <a:rPr lang="en-US" b="1" dirty="0"/>
              <a:t>tweets</a:t>
            </a:r>
            <a:r>
              <a:rPr lang="en-US" dirty="0"/>
              <a:t>, </a:t>
            </a:r>
            <a:r>
              <a:rPr lang="en-US" b="1" dirty="0"/>
              <a:t>likes</a:t>
            </a:r>
            <a:r>
              <a:rPr lang="en-US" dirty="0"/>
              <a:t>, </a:t>
            </a:r>
            <a:r>
              <a:rPr lang="en-US" b="1" dirty="0"/>
              <a:t>shares</a:t>
            </a:r>
            <a:r>
              <a:rPr lang="en-US" dirty="0"/>
              <a:t>, </a:t>
            </a:r>
            <a:r>
              <a:rPr lang="en-US" b="1" dirty="0"/>
              <a:t>press coverage</a:t>
            </a:r>
            <a:r>
              <a:rPr lang="en-US" dirty="0"/>
              <a:t>...</a:t>
            </a:r>
          </a:p>
          <a:p>
            <a:r>
              <a:rPr lang="en-US" b="1" dirty="0"/>
              <a:t>A particular advantage to early-career researchers</a:t>
            </a:r>
            <a:r>
              <a:rPr lang="en-US" dirty="0"/>
              <a:t>, whose research-impact may not yet be reflected in significant numbers of citations</a:t>
            </a:r>
          </a:p>
          <a:p>
            <a:r>
              <a:rPr lang="en-US" dirty="0"/>
              <a:t>Helps in identification of influential research and potential connections between researchers</a:t>
            </a:r>
          </a:p>
        </p:txBody>
      </p:sp>
    </p:spTree>
    <p:extLst>
      <p:ext uri="{BB962C8B-B14F-4D97-AF65-F5344CB8AC3E}">
        <p14:creationId xmlns:p14="http://schemas.microsoft.com/office/powerpoint/2010/main" val="647530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F05EC-152E-484B-A743-60A1AB9692E0}"/>
              </a:ext>
            </a:extLst>
          </p:cNvPr>
          <p:cNvSpPr>
            <a:spLocks noGrp="1"/>
          </p:cNvSpPr>
          <p:nvPr>
            <p:ph type="title"/>
          </p:nvPr>
        </p:nvSpPr>
        <p:spPr/>
        <p:txBody>
          <a:bodyPr/>
          <a:lstStyle/>
          <a:p>
            <a:r>
              <a:rPr lang="en-US" b="1" dirty="0"/>
              <a:t>Copyright </a:t>
            </a:r>
            <a:r>
              <a:rPr lang="en-US" b="1" dirty="0">
                <a:sym typeface="Wingdings" panose="05000000000000000000" pitchFamily="2" charset="2"/>
              </a:rPr>
              <a:t></a:t>
            </a:r>
            <a:endParaRPr lang="en-US" b="1" dirty="0"/>
          </a:p>
        </p:txBody>
      </p:sp>
      <p:sp>
        <p:nvSpPr>
          <p:cNvPr id="5" name="Content Placeholder 4">
            <a:extLst>
              <a:ext uri="{FF2B5EF4-FFF2-40B4-BE49-F238E27FC236}">
                <a16:creationId xmlns:a16="http://schemas.microsoft.com/office/drawing/2014/main" id="{A8E70306-1A28-4D25-8097-B2A32F077E07}"/>
              </a:ext>
            </a:extLst>
          </p:cNvPr>
          <p:cNvSpPr>
            <a:spLocks noGrp="1"/>
          </p:cNvSpPr>
          <p:nvPr>
            <p:ph sz="half" idx="1"/>
          </p:nvPr>
        </p:nvSpPr>
        <p:spPr>
          <a:xfrm>
            <a:off x="838199" y="1825624"/>
            <a:ext cx="6781801" cy="4041775"/>
          </a:xfrm>
        </p:spPr>
        <p:txBody>
          <a:bodyPr>
            <a:normAutofit/>
          </a:bodyPr>
          <a:lstStyle/>
          <a:p>
            <a:r>
              <a:rPr lang="en-US" b="1" dirty="0"/>
              <a:t>Copyright</a:t>
            </a:r>
            <a:r>
              <a:rPr lang="en-US" dirty="0"/>
              <a:t> is a form of </a:t>
            </a:r>
            <a:r>
              <a:rPr lang="en-US" dirty="0">
                <a:hlinkClick r:id="rId3" tooltip="Intellectual property"/>
              </a:rPr>
              <a:t>intellectual property</a:t>
            </a:r>
            <a:r>
              <a:rPr lang="en-US" dirty="0"/>
              <a:t> that </a:t>
            </a:r>
            <a:r>
              <a:rPr lang="en-US" b="1" dirty="0"/>
              <a:t>grants the creator of an original creative work an exclusive </a:t>
            </a:r>
            <a:r>
              <a:rPr lang="en-US" b="1" dirty="0">
                <a:hlinkClick r:id="rId4" tooltip="Natural and legal rights"/>
              </a:rPr>
              <a:t>legal right</a:t>
            </a:r>
            <a:r>
              <a:rPr lang="en-US" dirty="0"/>
              <a:t> to determine </a:t>
            </a:r>
            <a:r>
              <a:rPr lang="en-US" b="1" dirty="0"/>
              <a:t>whether and under what conditions this original work may be copied and used by others</a:t>
            </a:r>
            <a:r>
              <a:rPr lang="en-US" dirty="0"/>
              <a:t>, usually for a limited term of years</a:t>
            </a:r>
            <a:endParaRPr lang="en-US" b="1" dirty="0"/>
          </a:p>
          <a:p>
            <a:r>
              <a:rPr lang="en-US" dirty="0"/>
              <a:t>As </a:t>
            </a:r>
            <a:r>
              <a:rPr lang="en-US" b="1" dirty="0"/>
              <a:t>animal-made art</a:t>
            </a:r>
            <a:r>
              <a:rPr lang="en-US" dirty="0"/>
              <a:t>, this </a:t>
            </a:r>
            <a:r>
              <a:rPr lang="en-US" dirty="0">
                <a:hlinkClick r:id="rId5" tooltip="Monkey selfie"/>
              </a:rPr>
              <a:t>monkey selfie</a:t>
            </a:r>
            <a:r>
              <a:rPr lang="en-US" dirty="0"/>
              <a:t> is ineligible for copyright in the United States</a:t>
            </a:r>
          </a:p>
        </p:txBody>
      </p:sp>
      <p:pic>
        <p:nvPicPr>
          <p:cNvPr id="7" name="Picture 2" descr="https://upload.wikimedia.org/wikipedia/commons/thumb/4/4e/Macaca_nigra_self-portrait_large.jpg/800px-Macaca_nigra_self-portrait_large.jpg">
            <a:extLst>
              <a:ext uri="{FF2B5EF4-FFF2-40B4-BE49-F238E27FC236}">
                <a16:creationId xmlns:a16="http://schemas.microsoft.com/office/drawing/2014/main" id="{761FD031-FA9B-4467-A984-A5E16604ED50}"/>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8495307" y="1690692"/>
            <a:ext cx="2706119" cy="37445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C545751-877D-4F7E-9554-98FFE79C4EB6}"/>
              </a:ext>
            </a:extLst>
          </p:cNvPr>
          <p:cNvSpPr/>
          <p:nvPr/>
        </p:nvSpPr>
        <p:spPr>
          <a:xfrm>
            <a:off x="10627238" y="430257"/>
            <a:ext cx="1310936" cy="276999"/>
          </a:xfrm>
          <a:prstGeom prst="rect">
            <a:avLst/>
          </a:prstGeom>
        </p:spPr>
        <p:txBody>
          <a:bodyPr wrap="none">
            <a:spAutoFit/>
          </a:bodyPr>
          <a:lstStyle/>
          <a:p>
            <a:r>
              <a:rPr lang="en-US" sz="1200" dirty="0">
                <a:solidFill>
                  <a:schemeClr val="tx1">
                    <a:lumMod val="50000"/>
                    <a:lumOff val="50000"/>
                  </a:schemeClr>
                </a:solidFill>
              </a:rPr>
              <a:t>Source: </a:t>
            </a:r>
            <a:r>
              <a:rPr lang="en-US" sz="1200" dirty="0">
                <a:solidFill>
                  <a:schemeClr val="tx1">
                    <a:lumMod val="50000"/>
                    <a:lumOff val="50000"/>
                  </a:schemeClr>
                </a:solidFill>
                <a:hlinkClick r:id="rId7">
                  <a:extLst>
                    <a:ext uri="{A12FA001-AC4F-418D-AE19-62706E023703}">
                      <ahyp:hlinkClr xmlns:ahyp="http://schemas.microsoft.com/office/drawing/2018/hyperlinkcolor" xmlns="" val="tx"/>
                    </a:ext>
                  </a:extLst>
                </a:hlinkClick>
              </a:rPr>
              <a:t>Wikipedia</a:t>
            </a:r>
            <a:endParaRPr lang="en-US" sz="1200" dirty="0">
              <a:solidFill>
                <a:schemeClr val="tx1">
                  <a:lumMod val="50000"/>
                  <a:lumOff val="50000"/>
                </a:schemeClr>
              </a:solidFill>
            </a:endParaRPr>
          </a:p>
        </p:txBody>
      </p:sp>
      <p:sp>
        <p:nvSpPr>
          <p:cNvPr id="6" name="Rectangle 5">
            <a:extLst>
              <a:ext uri="{FF2B5EF4-FFF2-40B4-BE49-F238E27FC236}">
                <a16:creationId xmlns:a16="http://schemas.microsoft.com/office/drawing/2014/main" id="{F3F82F84-5BA0-4C9C-9392-7B6FEE6BC9CE}"/>
              </a:ext>
            </a:extLst>
          </p:cNvPr>
          <p:cNvSpPr/>
          <p:nvPr/>
        </p:nvSpPr>
        <p:spPr>
          <a:xfrm>
            <a:off x="6954694" y="153258"/>
            <a:ext cx="4983480" cy="276999"/>
          </a:xfrm>
          <a:prstGeom prst="rect">
            <a:avLst/>
          </a:prstGeom>
        </p:spPr>
        <p:txBody>
          <a:bodyPr wrap="square">
            <a:spAutoFit/>
          </a:bodyPr>
          <a:lstStyle/>
          <a:p>
            <a:r>
              <a:rPr lang="en-US" sz="1200" dirty="0">
                <a:solidFill>
                  <a:schemeClr val="tx1">
                    <a:lumMod val="50000"/>
                    <a:lumOff val="50000"/>
                  </a:schemeClr>
                </a:solidFill>
              </a:rPr>
              <a:t>Source</a:t>
            </a:r>
            <a:r>
              <a:rPr lang="sr-Latn-RS" sz="1200" dirty="0">
                <a:solidFill>
                  <a:schemeClr val="tx1">
                    <a:lumMod val="50000"/>
                    <a:lumOff val="50000"/>
                  </a:schemeClr>
                </a:solidFill>
              </a:rPr>
              <a:t>: </a:t>
            </a:r>
            <a:r>
              <a:rPr lang="en-US" sz="1200" dirty="0">
                <a:solidFill>
                  <a:schemeClr val="tx1">
                    <a:lumMod val="50000"/>
                    <a:lumOff val="50000"/>
                  </a:schemeClr>
                </a:solidFill>
                <a:hlinkClick r:id="rId8">
                  <a:extLst>
                    <a:ext uri="{A12FA001-AC4F-418D-AE19-62706E023703}">
                      <ahyp:hlinkClr xmlns:ahyp="http://schemas.microsoft.com/office/drawing/2018/hyperlinkcolor" xmlns="" val="tx"/>
                    </a:ext>
                  </a:extLst>
                </a:hlinkClick>
              </a:rPr>
              <a:t>https://en.wikipedia.org/wiki/Copyright</a:t>
            </a:r>
            <a:r>
              <a:rPr lang="en-US" sz="1200" dirty="0">
                <a:solidFill>
                  <a:schemeClr val="tx1">
                    <a:lumMod val="50000"/>
                    <a:lumOff val="50000"/>
                  </a:schemeClr>
                </a:solidFill>
              </a:rPr>
              <a:t>, licensed under </a:t>
            </a:r>
            <a:r>
              <a:rPr lang="en-US" sz="1200" dirty="0">
                <a:solidFill>
                  <a:schemeClr val="tx1">
                    <a:lumMod val="50000"/>
                    <a:lumOff val="50000"/>
                  </a:schemeClr>
                </a:solidFill>
                <a:hlinkClick r:id="rId9">
                  <a:extLst>
                    <a:ext uri="{A12FA001-AC4F-418D-AE19-62706E023703}">
                      <ahyp:hlinkClr xmlns:ahyp="http://schemas.microsoft.com/office/drawing/2018/hyperlinkcolor" xmlns="" val="tx"/>
                    </a:ext>
                  </a:extLst>
                </a:hlinkClick>
              </a:rPr>
              <a:t>WP:CC BY-SA</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87242208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55F3-06E7-42A7-91B8-F9E74F491D80}"/>
              </a:ext>
            </a:extLst>
          </p:cNvPr>
          <p:cNvSpPr>
            <a:spLocks noGrp="1"/>
          </p:cNvSpPr>
          <p:nvPr>
            <p:ph type="title"/>
          </p:nvPr>
        </p:nvSpPr>
        <p:spPr/>
        <p:txBody>
          <a:bodyPr/>
          <a:lstStyle/>
          <a:p>
            <a:r>
              <a:rPr lang="en-US" b="1"/>
              <a:t>What is open licensing?</a:t>
            </a:r>
          </a:p>
        </p:txBody>
      </p:sp>
      <p:sp>
        <p:nvSpPr>
          <p:cNvPr id="3" name="Content Placeholder 2">
            <a:extLst>
              <a:ext uri="{FF2B5EF4-FFF2-40B4-BE49-F238E27FC236}">
                <a16:creationId xmlns:a16="http://schemas.microsoft.com/office/drawing/2014/main" id="{207BBE60-D7A3-457E-8AC0-5AD1EA9D51E2}"/>
              </a:ext>
            </a:extLst>
          </p:cNvPr>
          <p:cNvSpPr>
            <a:spLocks noGrp="1"/>
          </p:cNvSpPr>
          <p:nvPr>
            <p:ph idx="1"/>
          </p:nvPr>
        </p:nvSpPr>
        <p:spPr>
          <a:xfrm>
            <a:off x="838199" y="1825625"/>
            <a:ext cx="10330543" cy="4351338"/>
          </a:xfrm>
        </p:spPr>
        <p:txBody>
          <a:bodyPr>
            <a:normAutofit/>
          </a:bodyPr>
          <a:lstStyle/>
          <a:p>
            <a:r>
              <a:rPr lang="en-US" b="1" dirty="0"/>
              <a:t>A license is a legal document that grants specific rights to user to reuse and redistribute a material under some conditions</a:t>
            </a:r>
            <a:endParaRPr lang="en-US" dirty="0"/>
          </a:p>
          <a:p>
            <a:r>
              <a:rPr lang="en-US" b="1" dirty="0"/>
              <a:t>Licenses can be applied to any material </a:t>
            </a:r>
            <a:r>
              <a:rPr lang="en-US" dirty="0"/>
              <a:t>where some exploitation or usage rights exist (e.g., sound, text, image, multimedia, software)</a:t>
            </a:r>
          </a:p>
          <a:p>
            <a:pPr lvl="0"/>
            <a:r>
              <a:rPr lang="en-US" b="1" u="sng" dirty="0">
                <a:hlinkClick r:id="rId3"/>
              </a:rPr>
              <a:t>Free content licenses</a:t>
            </a:r>
            <a:r>
              <a:rPr lang="en-US" b="1" dirty="0"/>
              <a:t> are licenses </a:t>
            </a:r>
            <a:r>
              <a:rPr lang="en-US" dirty="0"/>
              <a:t>that grant permission to access, re-use, and redistribute material </a:t>
            </a:r>
            <a:r>
              <a:rPr lang="en-US" b="1" dirty="0"/>
              <a:t>with few or no restrictions</a:t>
            </a:r>
            <a:endParaRPr lang="en-US" dirty="0"/>
          </a:p>
        </p:txBody>
      </p:sp>
    </p:spTree>
    <p:extLst>
      <p:ext uri="{BB962C8B-B14F-4D97-AF65-F5344CB8AC3E}">
        <p14:creationId xmlns:p14="http://schemas.microsoft.com/office/powerpoint/2010/main" val="2244319794"/>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C05-3406-4B9B-B832-76D7C98C35E4}"/>
              </a:ext>
            </a:extLst>
          </p:cNvPr>
          <p:cNvSpPr>
            <a:spLocks noGrp="1"/>
          </p:cNvSpPr>
          <p:nvPr>
            <p:ph type="title"/>
          </p:nvPr>
        </p:nvSpPr>
        <p:spPr/>
        <p:txBody>
          <a:bodyPr/>
          <a:lstStyle/>
          <a:p>
            <a:r>
              <a:rPr lang="sr-Latn-RS" b="1" dirty="0"/>
              <a:t>Open </a:t>
            </a:r>
            <a:r>
              <a:rPr lang="en-US" b="1" dirty="0"/>
              <a:t>license and copyright</a:t>
            </a:r>
          </a:p>
        </p:txBody>
      </p:sp>
      <p:sp>
        <p:nvSpPr>
          <p:cNvPr id="3" name="Content Placeholder 2">
            <a:extLst>
              <a:ext uri="{FF2B5EF4-FFF2-40B4-BE49-F238E27FC236}">
                <a16:creationId xmlns:a16="http://schemas.microsoft.com/office/drawing/2014/main" id="{7B77E59A-88AB-46BD-A62A-1CDEFC091D7F}"/>
              </a:ext>
            </a:extLst>
          </p:cNvPr>
          <p:cNvSpPr>
            <a:spLocks noGrp="1"/>
          </p:cNvSpPr>
          <p:nvPr>
            <p:ph idx="1"/>
          </p:nvPr>
        </p:nvSpPr>
        <p:spPr>
          <a:xfrm>
            <a:off x="838200" y="1690688"/>
            <a:ext cx="10515600" cy="3838743"/>
          </a:xfrm>
        </p:spPr>
        <p:txBody>
          <a:bodyPr>
            <a:normAutofit fontScale="92500" lnSpcReduction="10000"/>
          </a:bodyPr>
          <a:lstStyle/>
          <a:p>
            <a:r>
              <a:rPr lang="en-US" b="1" dirty="0"/>
              <a:t>Any creative work is automatically copyrighted</a:t>
            </a:r>
            <a:r>
              <a:rPr lang="en-US" dirty="0"/>
              <a:t>, i.e. under copyright terms</a:t>
            </a:r>
            <a:r>
              <a:rPr lang="en-US" b="1" dirty="0"/>
              <a:t> “all rights reserved” - </a:t>
            </a:r>
            <a:r>
              <a:rPr lang="en-US" dirty="0"/>
              <a:t>copyright holder </a:t>
            </a:r>
            <a:r>
              <a:rPr lang="en-US" i="1" dirty="0"/>
              <a:t>reserves</a:t>
            </a:r>
            <a:r>
              <a:rPr lang="en-US" dirty="0"/>
              <a:t>, or holds for its own use, all the rights provided by copyright law</a:t>
            </a:r>
            <a:endParaRPr lang="en-US" b="1" dirty="0"/>
          </a:p>
          <a:p>
            <a:r>
              <a:rPr lang="en-US" b="1" dirty="0"/>
              <a:t>By specifying an open license</a:t>
            </a:r>
            <a:r>
              <a:rPr lang="en-US" dirty="0"/>
              <a:t> copyright terms are changed to </a:t>
            </a:r>
            <a:r>
              <a:rPr lang="en-US" b="1" dirty="0"/>
              <a:t>“some rights reserved”</a:t>
            </a:r>
            <a:r>
              <a:rPr lang="en-US" dirty="0"/>
              <a:t>, i.e. copyright holder can choose how the work is shared</a:t>
            </a:r>
          </a:p>
          <a:p>
            <a:r>
              <a:rPr lang="en-US" dirty="0"/>
              <a:t>Applying an open license to a </a:t>
            </a:r>
            <a:r>
              <a:rPr lang="en-US" b="1" dirty="0"/>
              <a:t>scientific work</a:t>
            </a:r>
            <a:r>
              <a:rPr lang="en-US" dirty="0"/>
              <a:t> (an article, dataset or other type of research output)</a:t>
            </a:r>
            <a:r>
              <a:rPr lang="en-US" b="1" dirty="0"/>
              <a:t> is a way for the copyright holder to express the conditions under which the work can be accessed, re-used and modified</a:t>
            </a:r>
            <a:endParaRPr lang="en-US" dirty="0"/>
          </a:p>
          <a:p>
            <a:r>
              <a:rPr lang="en-US" dirty="0"/>
              <a:t>Since copyright laws are not internationally harmonized one must </a:t>
            </a:r>
            <a:r>
              <a:rPr lang="en-US" b="1" dirty="0"/>
              <a:t>refer to </a:t>
            </a:r>
            <a:br>
              <a:rPr lang="en-US" b="1" dirty="0"/>
            </a:br>
            <a:r>
              <a:rPr lang="en-US" b="1" dirty="0">
                <a:hlinkClick r:id="rId4"/>
              </a:rPr>
              <a:t>the applicable laws in current context</a:t>
            </a:r>
            <a:endParaRPr lang="en-US" dirty="0"/>
          </a:p>
        </p:txBody>
      </p:sp>
    </p:spTree>
    <p:extLst>
      <p:ext uri="{BB962C8B-B14F-4D97-AF65-F5344CB8AC3E}">
        <p14:creationId xmlns:p14="http://schemas.microsoft.com/office/powerpoint/2010/main" val="21481449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6A106-221C-468C-9852-EAABE58223CC}"/>
              </a:ext>
            </a:extLst>
          </p:cNvPr>
          <p:cNvSpPr>
            <a:spLocks noGrp="1"/>
          </p:cNvSpPr>
          <p:nvPr>
            <p:ph type="title"/>
          </p:nvPr>
        </p:nvSpPr>
        <p:spPr/>
        <p:txBody>
          <a:bodyPr/>
          <a:lstStyle/>
          <a:p>
            <a:r>
              <a:rPr lang="en-US" b="1" dirty="0"/>
              <a:t>Open Science and researchers</a:t>
            </a:r>
          </a:p>
        </p:txBody>
      </p:sp>
      <p:sp>
        <p:nvSpPr>
          <p:cNvPr id="8" name="Content Placeholder 7">
            <a:extLst>
              <a:ext uri="{FF2B5EF4-FFF2-40B4-BE49-F238E27FC236}">
                <a16:creationId xmlns:a16="http://schemas.microsoft.com/office/drawing/2014/main" id="{A66D1FA7-3C37-4B43-A955-9D64FB635EF2}"/>
              </a:ext>
            </a:extLst>
          </p:cNvPr>
          <p:cNvSpPr>
            <a:spLocks noGrp="1"/>
          </p:cNvSpPr>
          <p:nvPr>
            <p:ph idx="1"/>
          </p:nvPr>
        </p:nvSpPr>
        <p:spPr/>
        <p:txBody>
          <a:bodyPr/>
          <a:lstStyle/>
          <a:p>
            <a:r>
              <a:rPr lang="en-US" dirty="0"/>
              <a:t>You are working with researchers or you are a researcher yourself</a:t>
            </a:r>
          </a:p>
          <a:p>
            <a:r>
              <a:rPr lang="en-US" dirty="0"/>
              <a:t>Let’s see Open Science from the point of view of the researchers!</a:t>
            </a:r>
          </a:p>
        </p:txBody>
      </p:sp>
      <p:pic>
        <p:nvPicPr>
          <p:cNvPr id="12" name="Picture 11" descr="A picture containing table, person, sitting, indoor&#10;&#10;Description automatically generated">
            <a:extLst>
              <a:ext uri="{FF2B5EF4-FFF2-40B4-BE49-F238E27FC236}">
                <a16:creationId xmlns:a16="http://schemas.microsoft.com/office/drawing/2014/main" id="{5A9097C2-4112-445D-965F-F5393EF093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346230" y="2961350"/>
            <a:ext cx="3499539" cy="2333026"/>
          </a:xfrm>
          <a:prstGeom prst="rect">
            <a:avLst/>
          </a:prstGeom>
        </p:spPr>
      </p:pic>
      <p:sp>
        <p:nvSpPr>
          <p:cNvPr id="13" name="TextBox 12">
            <a:extLst>
              <a:ext uri="{FF2B5EF4-FFF2-40B4-BE49-F238E27FC236}">
                <a16:creationId xmlns:a16="http://schemas.microsoft.com/office/drawing/2014/main" id="{28F8A4CB-35E2-49BE-8DE3-C459E8053EB1}"/>
              </a:ext>
            </a:extLst>
          </p:cNvPr>
          <p:cNvSpPr txBox="1"/>
          <p:nvPr/>
        </p:nvSpPr>
        <p:spPr>
          <a:xfrm>
            <a:off x="89319" y="5573384"/>
            <a:ext cx="3699682" cy="230832"/>
          </a:xfrm>
          <a:prstGeom prst="rect">
            <a:avLst/>
          </a:prstGeom>
          <a:noFill/>
        </p:spPr>
        <p:txBody>
          <a:bodyPr wrap="square" rtlCol="0">
            <a:spAutoFit/>
          </a:bodyPr>
          <a:lstStyle/>
          <a:p>
            <a:r>
              <a:rPr lang="en-US" sz="900" dirty="0">
                <a:solidFill>
                  <a:schemeClr val="tx1">
                    <a:lumMod val="50000"/>
                    <a:lumOff val="50000"/>
                  </a:schemeClr>
                </a:solidFill>
                <a:hlinkClick r:id="rId4" tooltip="http://kenthinksaloud.wordpress.com/2012/08/18/science-experiments-kids-and-research-publications/">
                  <a:extLst>
                    <a:ext uri="{A12FA001-AC4F-418D-AE19-62706E023703}">
                      <ahyp:hlinkClr xmlns:ahyp="http://schemas.microsoft.com/office/drawing/2018/hyperlinkcolor" xmlns="" val="tx"/>
                    </a:ext>
                  </a:extLst>
                </a:hlinkClick>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4070793723"/>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ECB1-E194-4737-B448-6F6B36E5DED6}"/>
              </a:ext>
            </a:extLst>
          </p:cNvPr>
          <p:cNvSpPr>
            <a:spLocks noGrp="1"/>
          </p:cNvSpPr>
          <p:nvPr>
            <p:ph type="title"/>
          </p:nvPr>
        </p:nvSpPr>
        <p:spPr/>
        <p:txBody>
          <a:bodyPr/>
          <a:lstStyle/>
          <a:p>
            <a:r>
              <a:rPr lang="en-US" b="1" dirty="0"/>
              <a:t>Creative Commons (CC) licenses</a:t>
            </a:r>
          </a:p>
        </p:txBody>
      </p:sp>
      <p:sp>
        <p:nvSpPr>
          <p:cNvPr id="3" name="Content Placeholder 2">
            <a:extLst>
              <a:ext uri="{FF2B5EF4-FFF2-40B4-BE49-F238E27FC236}">
                <a16:creationId xmlns:a16="http://schemas.microsoft.com/office/drawing/2014/main" id="{F3B6512F-959E-431A-A396-3BD5A356F2E4}"/>
              </a:ext>
            </a:extLst>
          </p:cNvPr>
          <p:cNvSpPr>
            <a:spLocks noGrp="1"/>
          </p:cNvSpPr>
          <p:nvPr>
            <p:ph idx="1"/>
          </p:nvPr>
        </p:nvSpPr>
        <p:spPr>
          <a:xfrm>
            <a:off x="838199" y="1825625"/>
            <a:ext cx="10515600" cy="4351338"/>
          </a:xfrm>
        </p:spPr>
        <p:txBody>
          <a:bodyPr>
            <a:normAutofit/>
          </a:bodyPr>
          <a:lstStyle/>
          <a:p>
            <a:r>
              <a:rPr lang="en-US" dirty="0"/>
              <a:t>The most used licenses for scientific content are </a:t>
            </a:r>
            <a:r>
              <a:rPr lang="en-US" b="1" u="sng" dirty="0">
                <a:hlinkClick r:id="rId3"/>
              </a:rPr>
              <a:t>Creative Commons licenses</a:t>
            </a:r>
            <a:endParaRPr lang="en-US" dirty="0"/>
          </a:p>
          <a:p>
            <a:r>
              <a:rPr lang="en-US" dirty="0"/>
              <a:t>Depending on CC </a:t>
            </a:r>
            <a:r>
              <a:rPr lang="en-US" dirty="0">
                <a:hlinkClick r:id="rId4"/>
              </a:rPr>
              <a:t>license type</a:t>
            </a:r>
            <a:r>
              <a:rPr lang="en-US" dirty="0"/>
              <a:t>: </a:t>
            </a:r>
          </a:p>
          <a:p>
            <a:pPr lvl="1"/>
            <a:r>
              <a:rPr lang="en-US" dirty="0"/>
              <a:t>one is always obliged to </a:t>
            </a:r>
            <a:r>
              <a:rPr lang="en-US" b="1" dirty="0"/>
              <a:t>attribute the authors (give credit, indicate changes)</a:t>
            </a:r>
          </a:p>
          <a:p>
            <a:pPr lvl="1"/>
            <a:r>
              <a:rPr lang="en-US" dirty="0"/>
              <a:t>material may be free or not free to </a:t>
            </a:r>
            <a:r>
              <a:rPr lang="en-US" b="1" dirty="0"/>
              <a:t>adapt</a:t>
            </a:r>
            <a:r>
              <a:rPr lang="en-US" dirty="0"/>
              <a:t> </a:t>
            </a:r>
            <a:r>
              <a:rPr lang="en-US" b="1" dirty="0"/>
              <a:t>(remix, transform, and build upon the material)</a:t>
            </a:r>
          </a:p>
          <a:p>
            <a:pPr lvl="1"/>
            <a:r>
              <a:rPr lang="en-US" b="1" dirty="0"/>
              <a:t>Commercial use </a:t>
            </a:r>
            <a:r>
              <a:rPr lang="en-US" dirty="0"/>
              <a:t>may be allowed or not allowed</a:t>
            </a:r>
          </a:p>
          <a:p>
            <a:r>
              <a:rPr lang="en-US" dirty="0"/>
              <a:t>There are also </a:t>
            </a:r>
            <a:r>
              <a:rPr lang="en-US" dirty="0">
                <a:hlinkClick r:id="rId5"/>
              </a:rPr>
              <a:t>public domain related CC licenses</a:t>
            </a:r>
            <a:r>
              <a:rPr lang="sr-Latn-RS" dirty="0"/>
              <a:t> -</a:t>
            </a:r>
            <a:r>
              <a:rPr lang="en-US" dirty="0"/>
              <a:t> </a:t>
            </a:r>
            <a:r>
              <a:rPr lang="sr-Latn-RS" dirty="0"/>
              <a:t>„</a:t>
            </a:r>
            <a:r>
              <a:rPr lang="en-US" dirty="0"/>
              <a:t>all rights granted</a:t>
            </a:r>
            <a:r>
              <a:rPr lang="sr-Latn-RS" dirty="0"/>
              <a:t>“</a:t>
            </a:r>
            <a:endParaRPr lang="en-US" sz="2500" dirty="0"/>
          </a:p>
          <a:p>
            <a:endParaRPr lang="en-US" sz="2900" dirty="0"/>
          </a:p>
          <a:p>
            <a:endParaRPr lang="en-US" sz="2900" dirty="0"/>
          </a:p>
          <a:p>
            <a:endParaRPr lang="en-US" u="sng" dirty="0"/>
          </a:p>
        </p:txBody>
      </p:sp>
      <p:pic>
        <p:nvPicPr>
          <p:cNvPr id="5" name="Picture 4">
            <a:extLst>
              <a:ext uri="{FF2B5EF4-FFF2-40B4-BE49-F238E27FC236}">
                <a16:creationId xmlns:a16="http://schemas.microsoft.com/office/drawing/2014/main" id="{89F696C9-A172-4146-B812-CCE101720B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857064" y="545464"/>
            <a:ext cx="808463" cy="808463"/>
          </a:xfrm>
          <a:prstGeom prst="rect">
            <a:avLst/>
          </a:prstGeom>
        </p:spPr>
      </p:pic>
    </p:spTree>
    <p:extLst>
      <p:ext uri="{BB962C8B-B14F-4D97-AF65-F5344CB8AC3E}">
        <p14:creationId xmlns:p14="http://schemas.microsoft.com/office/powerpoint/2010/main" val="176034199"/>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3B48-19FA-4665-9F05-ED5E4FC1D103}"/>
              </a:ext>
            </a:extLst>
          </p:cNvPr>
          <p:cNvSpPr>
            <a:spLocks noGrp="1"/>
          </p:cNvSpPr>
          <p:nvPr>
            <p:ph type="title"/>
          </p:nvPr>
        </p:nvSpPr>
        <p:spPr/>
        <p:txBody>
          <a:bodyPr/>
          <a:lstStyle/>
          <a:p>
            <a:r>
              <a:rPr lang="en-US" b="1" dirty="0"/>
              <a:t>CC licenses – License Conditions (1)</a:t>
            </a:r>
          </a:p>
        </p:txBody>
      </p:sp>
      <p:sp>
        <p:nvSpPr>
          <p:cNvPr id="5" name="Content Placeholder 4">
            <a:extLst>
              <a:ext uri="{FF2B5EF4-FFF2-40B4-BE49-F238E27FC236}">
                <a16:creationId xmlns:a16="http://schemas.microsoft.com/office/drawing/2014/main" id="{4B373725-6171-4F93-A0AA-1CA5D66445D2}"/>
              </a:ext>
            </a:extLst>
          </p:cNvPr>
          <p:cNvSpPr>
            <a:spLocks noGrp="1"/>
          </p:cNvSpPr>
          <p:nvPr>
            <p:ph idx="1"/>
          </p:nvPr>
        </p:nvSpPr>
        <p:spPr>
          <a:xfrm>
            <a:off x="3491344" y="1825625"/>
            <a:ext cx="7862455" cy="4351338"/>
          </a:xfrm>
        </p:spPr>
        <p:txBody>
          <a:bodyPr>
            <a:normAutofit/>
          </a:bodyPr>
          <a:lstStyle/>
          <a:p>
            <a:r>
              <a:rPr lang="en-US" sz="2400" dirty="0"/>
              <a:t>All CC licenses require that others who use your work in any way must give you credit the way you request, but not in a way that suggests you endorse them or their use. If they want to use your work without giving you credit or for endorsement purposes, they must get your permission first.</a:t>
            </a:r>
          </a:p>
          <a:p>
            <a:pPr marL="0" indent="0">
              <a:buNone/>
            </a:pPr>
            <a:endParaRPr lang="en-US" sz="2400" dirty="0"/>
          </a:p>
          <a:p>
            <a:r>
              <a:rPr lang="en-US" sz="2400" dirty="0"/>
              <a:t>You let others copy, distribute, display, perform, and modify your work, as long as they distribute any modified work on the same terms. If they want to distribute modified works under other terms, they must get your permission first. </a:t>
            </a:r>
          </a:p>
        </p:txBody>
      </p:sp>
      <p:sp>
        <p:nvSpPr>
          <p:cNvPr id="6" name="Rectangle 5">
            <a:extLst>
              <a:ext uri="{FF2B5EF4-FFF2-40B4-BE49-F238E27FC236}">
                <a16:creationId xmlns:a16="http://schemas.microsoft.com/office/drawing/2014/main" id="{58E95FE6-5F1B-4C59-BA05-DEE20AAE1A33}"/>
              </a:ext>
            </a:extLst>
          </p:cNvPr>
          <p:cNvSpPr/>
          <p:nvPr/>
        </p:nvSpPr>
        <p:spPr>
          <a:xfrm>
            <a:off x="7989455" y="6580708"/>
            <a:ext cx="42025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2">
                  <a:extLst>
                    <a:ext uri="{A12FA001-AC4F-418D-AE19-62706E023703}">
                      <ahyp:hlinkClr xmlns:ahyp="http://schemas.microsoft.com/office/drawing/2018/hyperlinkcolor" xmlns="" val="tx"/>
                    </a:ext>
                  </a:extLst>
                </a:hlinkClick>
              </a:rPr>
              <a:t>Creative Commons licenses</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licensed under </a:t>
            </a:r>
            <a:r>
              <a:rPr kumimoji="0" lang="en-US" sz="1200" b="0"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CC BY 4.0</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0EDFE6D2-030C-408F-83B5-46849906C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73" y="1825625"/>
            <a:ext cx="609600" cy="609600"/>
          </a:xfrm>
          <a:prstGeom prst="rect">
            <a:avLst/>
          </a:prstGeom>
        </p:spPr>
      </p:pic>
      <p:sp>
        <p:nvSpPr>
          <p:cNvPr id="11" name="TextBox 10">
            <a:extLst>
              <a:ext uri="{FF2B5EF4-FFF2-40B4-BE49-F238E27FC236}">
                <a16:creationId xmlns:a16="http://schemas.microsoft.com/office/drawing/2014/main" id="{F816DEC5-A15E-46DC-ADFA-6952FC037F32}"/>
              </a:ext>
            </a:extLst>
          </p:cNvPr>
          <p:cNvSpPr txBox="1"/>
          <p:nvPr/>
        </p:nvSpPr>
        <p:spPr>
          <a:xfrm>
            <a:off x="1307546" y="1945759"/>
            <a:ext cx="16844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Attribution (by) </a:t>
            </a:r>
          </a:p>
        </p:txBody>
      </p:sp>
      <p:pic>
        <p:nvPicPr>
          <p:cNvPr id="13" name="Picture 12">
            <a:extLst>
              <a:ext uri="{FF2B5EF4-FFF2-40B4-BE49-F238E27FC236}">
                <a16:creationId xmlns:a16="http://schemas.microsoft.com/office/drawing/2014/main" id="{5DE9C05B-A2D4-4D6F-81C8-FC61DF62A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73" y="4053444"/>
            <a:ext cx="609600" cy="609600"/>
          </a:xfrm>
          <a:prstGeom prst="rect">
            <a:avLst/>
          </a:prstGeom>
        </p:spPr>
      </p:pic>
      <p:sp>
        <p:nvSpPr>
          <p:cNvPr id="15" name="TextBox 14">
            <a:extLst>
              <a:ext uri="{FF2B5EF4-FFF2-40B4-BE49-F238E27FC236}">
                <a16:creationId xmlns:a16="http://schemas.microsoft.com/office/drawing/2014/main" id="{C970D44E-D7A4-427D-84FB-E36339B0D295}"/>
              </a:ext>
            </a:extLst>
          </p:cNvPr>
          <p:cNvSpPr txBox="1"/>
          <p:nvPr/>
        </p:nvSpPr>
        <p:spPr>
          <a:xfrm>
            <a:off x="1307545" y="4173578"/>
            <a:ext cx="16137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ShareAlike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97988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3B48-19FA-4665-9F05-ED5E4FC1D103}"/>
              </a:ext>
            </a:extLst>
          </p:cNvPr>
          <p:cNvSpPr>
            <a:spLocks noGrp="1"/>
          </p:cNvSpPr>
          <p:nvPr>
            <p:ph type="title"/>
          </p:nvPr>
        </p:nvSpPr>
        <p:spPr/>
        <p:txBody>
          <a:bodyPr/>
          <a:lstStyle/>
          <a:p>
            <a:r>
              <a:rPr lang="en-US" b="1" dirty="0"/>
              <a:t>CC licenses – License Conditions (2)</a:t>
            </a:r>
          </a:p>
        </p:txBody>
      </p:sp>
      <p:sp>
        <p:nvSpPr>
          <p:cNvPr id="5" name="Content Placeholder 4">
            <a:extLst>
              <a:ext uri="{FF2B5EF4-FFF2-40B4-BE49-F238E27FC236}">
                <a16:creationId xmlns:a16="http://schemas.microsoft.com/office/drawing/2014/main" id="{4B373725-6171-4F93-A0AA-1CA5D66445D2}"/>
              </a:ext>
            </a:extLst>
          </p:cNvPr>
          <p:cNvSpPr>
            <a:spLocks noGrp="1"/>
          </p:cNvSpPr>
          <p:nvPr>
            <p:ph idx="1"/>
          </p:nvPr>
        </p:nvSpPr>
        <p:spPr>
          <a:xfrm>
            <a:off x="3648364" y="1825625"/>
            <a:ext cx="7705436" cy="4351338"/>
          </a:xfrm>
        </p:spPr>
        <p:txBody>
          <a:bodyPr>
            <a:normAutofit/>
          </a:bodyPr>
          <a:lstStyle/>
          <a:p>
            <a:r>
              <a:rPr lang="en-US" sz="2400" dirty="0"/>
              <a:t>You let others copy, distribute, display, perform, and (unless you have chosen </a:t>
            </a:r>
            <a:r>
              <a:rPr lang="en-US" sz="2400" dirty="0" err="1"/>
              <a:t>NoDerivatives</a:t>
            </a:r>
            <a:r>
              <a:rPr lang="en-US" sz="2400" dirty="0"/>
              <a:t>) modify and use your work for any purpose other than commercially unless they get your permission first.</a:t>
            </a:r>
          </a:p>
          <a:p>
            <a:pPr marL="0" indent="0">
              <a:buNone/>
            </a:pPr>
            <a:endParaRPr lang="en-US" sz="2000" dirty="0"/>
          </a:p>
          <a:p>
            <a:r>
              <a:rPr lang="en-US" sz="2400" dirty="0"/>
              <a:t>You let others copy, distribute, display and perform only original copies of your work. If they want to modify your work, they must get your permission first.</a:t>
            </a:r>
            <a:r>
              <a:rPr lang="en-US" sz="2000" dirty="0"/>
              <a:t/>
            </a:r>
            <a:br>
              <a:rPr lang="en-US" sz="2000" dirty="0"/>
            </a:br>
            <a:endParaRPr lang="en-US" sz="2000" dirty="0"/>
          </a:p>
        </p:txBody>
      </p:sp>
      <p:sp>
        <p:nvSpPr>
          <p:cNvPr id="6" name="Rectangle 5">
            <a:extLst>
              <a:ext uri="{FF2B5EF4-FFF2-40B4-BE49-F238E27FC236}">
                <a16:creationId xmlns:a16="http://schemas.microsoft.com/office/drawing/2014/main" id="{58E95FE6-5F1B-4C59-BA05-DEE20AAE1A33}"/>
              </a:ext>
            </a:extLst>
          </p:cNvPr>
          <p:cNvSpPr/>
          <p:nvPr/>
        </p:nvSpPr>
        <p:spPr>
          <a:xfrm>
            <a:off x="7989455" y="6580708"/>
            <a:ext cx="42025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2">
                  <a:extLst>
                    <a:ext uri="{A12FA001-AC4F-418D-AE19-62706E023703}">
                      <ahyp:hlinkClr xmlns:ahyp="http://schemas.microsoft.com/office/drawing/2018/hyperlinkcolor" xmlns="" val="tx"/>
                    </a:ext>
                  </a:extLst>
                </a:hlinkClick>
              </a:rPr>
              <a:t>Creative Commons licenses</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licensed under </a:t>
            </a:r>
            <a:r>
              <a:rPr kumimoji="0" lang="en-US" sz="1200" b="0"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CC BY 4.0</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F816DEC5-A15E-46DC-ADFA-6952FC037F32}"/>
              </a:ext>
            </a:extLst>
          </p:cNvPr>
          <p:cNvSpPr txBox="1"/>
          <p:nvPr/>
        </p:nvSpPr>
        <p:spPr>
          <a:xfrm>
            <a:off x="1307546" y="1945759"/>
            <a:ext cx="2137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NonCommercial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C970D44E-D7A4-427D-84FB-E36339B0D295}"/>
              </a:ext>
            </a:extLst>
          </p:cNvPr>
          <p:cNvSpPr txBox="1"/>
          <p:nvPr/>
        </p:nvSpPr>
        <p:spPr>
          <a:xfrm>
            <a:off x="1307545" y="3818361"/>
            <a:ext cx="19707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NoDerivatives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170D4AC1-4EF5-4528-8B8D-3CCF38785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73" y="1825625"/>
            <a:ext cx="609600" cy="609600"/>
          </a:xfrm>
          <a:prstGeom prst="rect">
            <a:avLst/>
          </a:prstGeom>
        </p:spPr>
      </p:pic>
      <p:pic>
        <p:nvPicPr>
          <p:cNvPr id="8" name="Picture 7">
            <a:extLst>
              <a:ext uri="{FF2B5EF4-FFF2-40B4-BE49-F238E27FC236}">
                <a16:creationId xmlns:a16="http://schemas.microsoft.com/office/drawing/2014/main" id="{9694782B-B9AA-4CF7-9F8D-2F4176F1B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73" y="3698227"/>
            <a:ext cx="609600" cy="609600"/>
          </a:xfrm>
          <a:prstGeom prst="rect">
            <a:avLst/>
          </a:prstGeom>
        </p:spPr>
      </p:pic>
      <p:sp>
        <p:nvSpPr>
          <p:cNvPr id="14" name="Rectangle 13">
            <a:extLst>
              <a:ext uri="{FF2B5EF4-FFF2-40B4-BE49-F238E27FC236}">
                <a16:creationId xmlns:a16="http://schemas.microsoft.com/office/drawing/2014/main" id="{15B82B0D-0F16-4A4F-B76C-19AF6D89964E}"/>
              </a:ext>
            </a:extLst>
          </p:cNvPr>
          <p:cNvSpPr/>
          <p:nvPr/>
        </p:nvSpPr>
        <p:spPr>
          <a:xfrm>
            <a:off x="710045" y="5290853"/>
            <a:ext cx="1077190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movie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explains the effect of various license conditions on sharing and reuse of CC licensed work.</a:t>
            </a:r>
          </a:p>
        </p:txBody>
      </p:sp>
    </p:spTree>
    <p:extLst>
      <p:ext uri="{BB962C8B-B14F-4D97-AF65-F5344CB8AC3E}">
        <p14:creationId xmlns:p14="http://schemas.microsoft.com/office/powerpoint/2010/main" val="380328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D4D3-692F-4240-9CC1-87CCB6F16931}"/>
              </a:ext>
            </a:extLst>
          </p:cNvPr>
          <p:cNvSpPr>
            <a:spLocks noGrp="1"/>
          </p:cNvSpPr>
          <p:nvPr>
            <p:ph type="title"/>
          </p:nvPr>
        </p:nvSpPr>
        <p:spPr/>
        <p:txBody>
          <a:bodyPr/>
          <a:lstStyle/>
          <a:p>
            <a:r>
              <a:rPr lang="en-US" b="1" dirty="0"/>
              <a:t>Types of CC licenses</a:t>
            </a:r>
          </a:p>
        </p:txBody>
      </p:sp>
      <p:sp>
        <p:nvSpPr>
          <p:cNvPr id="6" name="Content Placeholder 5">
            <a:extLst>
              <a:ext uri="{FF2B5EF4-FFF2-40B4-BE49-F238E27FC236}">
                <a16:creationId xmlns:a16="http://schemas.microsoft.com/office/drawing/2014/main" id="{3EC5F882-CB7F-46AF-B421-66E9A4DABD4F}"/>
              </a:ext>
            </a:extLst>
          </p:cNvPr>
          <p:cNvSpPr>
            <a:spLocks noGrp="1"/>
          </p:cNvSpPr>
          <p:nvPr>
            <p:ph sz="half" idx="2"/>
          </p:nvPr>
        </p:nvSpPr>
        <p:spPr>
          <a:xfrm>
            <a:off x="5263376" y="1914053"/>
            <a:ext cx="6090424" cy="4115127"/>
          </a:xfrm>
        </p:spPr>
        <p:txBody>
          <a:bodyPr/>
          <a:lstStyle/>
          <a:p>
            <a:r>
              <a:rPr lang="en-US" dirty="0">
                <a:hlinkClick r:id="rId2"/>
              </a:rPr>
              <a:t>Attribution (CC BY)</a:t>
            </a:r>
            <a:endParaRPr lang="en-US" dirty="0"/>
          </a:p>
          <a:p>
            <a:r>
              <a:rPr lang="en-US" dirty="0">
                <a:hlinkClick r:id="rId3"/>
              </a:rPr>
              <a:t>Attribution </a:t>
            </a:r>
            <a:r>
              <a:rPr lang="en-US" dirty="0" err="1">
                <a:hlinkClick r:id="rId3"/>
              </a:rPr>
              <a:t>ShareAlike</a:t>
            </a:r>
            <a:r>
              <a:rPr lang="en-US" dirty="0">
                <a:hlinkClick r:id="rId3"/>
              </a:rPr>
              <a:t> (CC BY-SA)</a:t>
            </a:r>
            <a:endParaRPr lang="en-US" dirty="0"/>
          </a:p>
          <a:p>
            <a:r>
              <a:rPr lang="en-US" dirty="0">
                <a:hlinkClick r:id="rId4"/>
              </a:rPr>
              <a:t>Attribution-</a:t>
            </a:r>
            <a:r>
              <a:rPr lang="en-US" dirty="0" err="1">
                <a:hlinkClick r:id="rId4"/>
              </a:rPr>
              <a:t>NoDerivs</a:t>
            </a:r>
            <a:r>
              <a:rPr lang="en-US" dirty="0">
                <a:hlinkClick r:id="rId4"/>
              </a:rPr>
              <a:t> (CC BY-ND)</a:t>
            </a:r>
            <a:endParaRPr lang="en-US" dirty="0"/>
          </a:p>
          <a:p>
            <a:r>
              <a:rPr lang="en-US" dirty="0">
                <a:hlinkClick r:id="rId5"/>
              </a:rPr>
              <a:t>Attribution-</a:t>
            </a:r>
            <a:r>
              <a:rPr lang="en-US" dirty="0" err="1">
                <a:hlinkClick r:id="rId5"/>
              </a:rPr>
              <a:t>NonCommercial</a:t>
            </a:r>
            <a:r>
              <a:rPr lang="en-US" dirty="0">
                <a:hlinkClick r:id="rId5"/>
              </a:rPr>
              <a:t> (CC BY-NC)</a:t>
            </a:r>
            <a:endParaRPr lang="en-US" dirty="0"/>
          </a:p>
          <a:p>
            <a:r>
              <a:rPr lang="en-US" dirty="0">
                <a:hlinkClick r:id="rId6"/>
              </a:rPr>
              <a:t>Attribution-</a:t>
            </a:r>
            <a:r>
              <a:rPr lang="en-US" dirty="0" err="1">
                <a:hlinkClick r:id="rId6"/>
              </a:rPr>
              <a:t>NonCommercial</a:t>
            </a:r>
            <a:r>
              <a:rPr lang="en-US" dirty="0">
                <a:hlinkClick r:id="rId6"/>
              </a:rPr>
              <a:t>-</a:t>
            </a:r>
            <a:r>
              <a:rPr lang="en-US" dirty="0" err="1">
                <a:hlinkClick r:id="rId6"/>
              </a:rPr>
              <a:t>ShareAlike</a:t>
            </a:r>
            <a:r>
              <a:rPr lang="en-US" dirty="0">
                <a:hlinkClick r:id="rId6"/>
              </a:rPr>
              <a:t> (CC BY-NC-SA)</a:t>
            </a:r>
            <a:endParaRPr lang="en-US" dirty="0"/>
          </a:p>
          <a:p>
            <a:r>
              <a:rPr lang="en-US" dirty="0">
                <a:hlinkClick r:id="rId7"/>
              </a:rPr>
              <a:t>Attribution-</a:t>
            </a:r>
            <a:r>
              <a:rPr lang="en-US" dirty="0" err="1">
                <a:hlinkClick r:id="rId7"/>
              </a:rPr>
              <a:t>NonCommercial</a:t>
            </a:r>
            <a:r>
              <a:rPr lang="en-US" dirty="0">
                <a:hlinkClick r:id="rId7"/>
              </a:rPr>
              <a:t>-</a:t>
            </a:r>
            <a:r>
              <a:rPr lang="en-US" dirty="0" err="1">
                <a:hlinkClick r:id="rId7"/>
              </a:rPr>
              <a:t>NoDerivs</a:t>
            </a:r>
            <a:r>
              <a:rPr lang="en-US" dirty="0">
                <a:hlinkClick r:id="rId7"/>
              </a:rPr>
              <a:t> (CC BY-NC-ND)</a:t>
            </a:r>
            <a:endParaRPr lang="en-US" dirty="0"/>
          </a:p>
          <a:p>
            <a:endParaRPr lang="en-US" dirty="0"/>
          </a:p>
        </p:txBody>
      </p:sp>
      <p:pic>
        <p:nvPicPr>
          <p:cNvPr id="7" name="Content Placeholder 6">
            <a:extLst>
              <a:ext uri="{FF2B5EF4-FFF2-40B4-BE49-F238E27FC236}">
                <a16:creationId xmlns:a16="http://schemas.microsoft.com/office/drawing/2014/main" id="{C0ECD97D-FEE0-4E93-A706-5EAAA614F9AD}"/>
              </a:ext>
            </a:extLst>
          </p:cNvPr>
          <p:cNvPicPr>
            <a:picLocks noGrp="1" noChangeAspect="1"/>
          </p:cNvPicPr>
          <p:nvPr>
            <p:ph sz="half" idx="1"/>
          </p:nvPr>
        </p:nvPicPr>
        <p:blipFill>
          <a:blip r:embed="rId8"/>
          <a:stretch>
            <a:fillRect/>
          </a:stretch>
        </p:blipFill>
        <p:spPr>
          <a:xfrm>
            <a:off x="586920" y="1914054"/>
            <a:ext cx="4435224" cy="3878916"/>
          </a:xfrm>
          <a:prstGeom prst="rect">
            <a:avLst/>
          </a:prstGeom>
        </p:spPr>
      </p:pic>
      <p:sp>
        <p:nvSpPr>
          <p:cNvPr id="8" name="Rectangle 7">
            <a:extLst>
              <a:ext uri="{FF2B5EF4-FFF2-40B4-BE49-F238E27FC236}">
                <a16:creationId xmlns:a16="http://schemas.microsoft.com/office/drawing/2014/main" id="{48D98258-DF1B-4054-AD99-A96EFCE825F9}"/>
              </a:ext>
            </a:extLst>
          </p:cNvPr>
          <p:cNvSpPr/>
          <p:nvPr/>
        </p:nvSpPr>
        <p:spPr>
          <a:xfrm>
            <a:off x="7989455" y="6580708"/>
            <a:ext cx="42025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9">
                  <a:extLst>
                    <a:ext uri="{A12FA001-AC4F-418D-AE19-62706E023703}">
                      <ahyp:hlinkClr xmlns:ahyp="http://schemas.microsoft.com/office/drawing/2018/hyperlinkcolor" xmlns="" val="tx"/>
                    </a:ext>
                  </a:extLst>
                </a:hlinkClick>
              </a:rPr>
              <a:t>Creative Commons licenses</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licensed under </a:t>
            </a:r>
            <a:r>
              <a:rPr kumimoji="0" lang="en-US" sz="1200" b="0"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10">
                  <a:extLst>
                    <a:ext uri="{A12FA001-AC4F-418D-AE19-62706E023703}">
                      <ahyp:hlinkClr xmlns:ahyp="http://schemas.microsoft.com/office/drawing/2018/hyperlinkcolor" xmlns="" val="tx"/>
                    </a:ext>
                  </a:extLst>
                </a:hlinkClick>
              </a:rPr>
              <a:t>CC BY 4.0</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5835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025C-5C8A-4066-AA78-B36ACE48CE34}"/>
              </a:ext>
            </a:extLst>
          </p:cNvPr>
          <p:cNvSpPr>
            <a:spLocks noGrp="1"/>
          </p:cNvSpPr>
          <p:nvPr>
            <p:ph type="title"/>
          </p:nvPr>
        </p:nvSpPr>
        <p:spPr/>
        <p:txBody>
          <a:bodyPr/>
          <a:lstStyle/>
          <a:p>
            <a:r>
              <a:rPr lang="en-US" b="1" dirty="0"/>
              <a:t>CC licenses used for scientific work</a:t>
            </a:r>
          </a:p>
        </p:txBody>
      </p:sp>
      <p:sp>
        <p:nvSpPr>
          <p:cNvPr id="3" name="Content Placeholder 2">
            <a:extLst>
              <a:ext uri="{FF2B5EF4-FFF2-40B4-BE49-F238E27FC236}">
                <a16:creationId xmlns:a16="http://schemas.microsoft.com/office/drawing/2014/main" id="{03886CB0-31C1-4131-86C8-6D87E9FB004A}"/>
              </a:ext>
            </a:extLst>
          </p:cNvPr>
          <p:cNvSpPr>
            <a:spLocks noGrp="1"/>
          </p:cNvSpPr>
          <p:nvPr>
            <p:ph idx="1"/>
          </p:nvPr>
        </p:nvSpPr>
        <p:spPr>
          <a:xfrm>
            <a:off x="838200" y="1825625"/>
            <a:ext cx="10515600" cy="3791404"/>
          </a:xfrm>
        </p:spPr>
        <p:txBody>
          <a:bodyPr>
            <a:normAutofit fontScale="92500" lnSpcReduction="10000"/>
          </a:bodyPr>
          <a:lstStyle/>
          <a:p>
            <a:r>
              <a:rPr lang="en-US" b="1" dirty="0">
                <a:hlinkClick r:id="rId3"/>
              </a:rPr>
              <a:t>CC BY </a:t>
            </a:r>
            <a:r>
              <a:rPr lang="en-US" dirty="0">
                <a:hlinkClick r:id="rId3"/>
              </a:rPr>
              <a:t>license </a:t>
            </a:r>
            <a:r>
              <a:rPr lang="en-US" dirty="0"/>
              <a:t>(only</a:t>
            </a:r>
            <a:r>
              <a:rPr lang="en-US" b="1" dirty="0"/>
              <a:t> attribution</a:t>
            </a:r>
            <a:r>
              <a:rPr lang="en-US" dirty="0"/>
              <a:t>) - a good option for scientific works like </a:t>
            </a:r>
            <a:r>
              <a:rPr lang="en-US" b="1" dirty="0"/>
              <a:t>articles, books, working papers</a:t>
            </a:r>
            <a:r>
              <a:rPr lang="en-US" dirty="0"/>
              <a:t>, and </a:t>
            </a:r>
            <a:r>
              <a:rPr lang="en-US" b="1" dirty="0"/>
              <a:t>reports</a:t>
            </a:r>
            <a:endParaRPr lang="en-US" dirty="0"/>
          </a:p>
          <a:p>
            <a:pPr lvl="1"/>
            <a:r>
              <a:rPr lang="en-US" dirty="0"/>
              <a:t>Lets others </a:t>
            </a:r>
            <a:r>
              <a:rPr lang="en-US" b="1" dirty="0"/>
              <a:t>distribute, remix, tweak, and build </a:t>
            </a:r>
            <a:r>
              <a:rPr lang="en-US" dirty="0"/>
              <a:t>upon the work, </a:t>
            </a:r>
            <a:r>
              <a:rPr lang="en-US" b="1" dirty="0"/>
              <a:t>even commercially</a:t>
            </a:r>
            <a:r>
              <a:rPr lang="en-US" dirty="0"/>
              <a:t>, as long as they </a:t>
            </a:r>
            <a:r>
              <a:rPr lang="en-US" b="1" dirty="0"/>
              <a:t>credit the author </a:t>
            </a:r>
            <a:r>
              <a:rPr lang="en-US" dirty="0"/>
              <a:t>for the original creation</a:t>
            </a:r>
          </a:p>
          <a:p>
            <a:pPr lvl="1"/>
            <a:r>
              <a:rPr lang="en-US" dirty="0"/>
              <a:t>Recommended </a:t>
            </a:r>
            <a:r>
              <a:rPr lang="en-US" b="1" dirty="0"/>
              <a:t>for maximum dissemination and use of licensed materials</a:t>
            </a:r>
            <a:endParaRPr lang="en-US" dirty="0"/>
          </a:p>
          <a:p>
            <a:r>
              <a:rPr lang="en-US" b="1" dirty="0">
                <a:hlinkClick r:id="rId4"/>
              </a:rPr>
              <a:t>CC0</a:t>
            </a:r>
            <a:r>
              <a:rPr lang="en-US" dirty="0"/>
              <a:t> - recommended </a:t>
            </a:r>
            <a:r>
              <a:rPr lang="en-US" b="1" dirty="0"/>
              <a:t>for datasets and databases</a:t>
            </a:r>
            <a:endParaRPr lang="en-US" dirty="0"/>
          </a:p>
          <a:p>
            <a:pPr lvl="1"/>
            <a:r>
              <a:rPr lang="en-US" dirty="0"/>
              <a:t>Built for jurisdictions where a full public domain dedication is not possible (e.g. in many continental Europe countries). </a:t>
            </a:r>
          </a:p>
          <a:p>
            <a:pPr lvl="1"/>
            <a:r>
              <a:rPr lang="en-US" dirty="0"/>
              <a:t>Creative Commons CC0 Public Domain Dedication </a:t>
            </a:r>
            <a:r>
              <a:rPr lang="en-US" b="1" dirty="0"/>
              <a:t>waives copyright interest </a:t>
            </a:r>
            <a:r>
              <a:rPr lang="en-US" dirty="0"/>
              <a:t>in a work you've created and </a:t>
            </a:r>
            <a:r>
              <a:rPr lang="en-US" b="1" dirty="0"/>
              <a:t>dedicates it to the world-wide public domain</a:t>
            </a:r>
            <a:endParaRPr lang="en-US" dirty="0"/>
          </a:p>
          <a:p>
            <a:pPr lvl="1"/>
            <a:r>
              <a:rPr lang="en-US" dirty="0"/>
              <a:t>Used to </a:t>
            </a:r>
            <a:r>
              <a:rPr lang="en-US" b="1" dirty="0"/>
              <a:t>opt out of copyright entirely and ensure the work has the widest reach</a:t>
            </a:r>
            <a:endParaRPr lang="en-US" dirty="0"/>
          </a:p>
        </p:txBody>
      </p:sp>
    </p:spTree>
    <p:extLst>
      <p:ext uri="{BB962C8B-B14F-4D97-AF65-F5344CB8AC3E}">
        <p14:creationId xmlns:p14="http://schemas.microsoft.com/office/powerpoint/2010/main" val="557428514"/>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82C3-46EE-4EA6-8581-3DEF43F5D7D9}"/>
              </a:ext>
            </a:extLst>
          </p:cNvPr>
          <p:cNvSpPr>
            <a:spLocks noGrp="1"/>
          </p:cNvSpPr>
          <p:nvPr>
            <p:ph type="title"/>
          </p:nvPr>
        </p:nvSpPr>
        <p:spPr/>
        <p:txBody>
          <a:bodyPr/>
          <a:lstStyle/>
          <a:p>
            <a:r>
              <a:rPr lang="en-US" b="1" dirty="0"/>
              <a:t>An example of CC license in Open Science (1)</a:t>
            </a:r>
          </a:p>
        </p:txBody>
      </p:sp>
      <p:sp>
        <p:nvSpPr>
          <p:cNvPr id="3" name="Content Placeholder 2">
            <a:extLst>
              <a:ext uri="{FF2B5EF4-FFF2-40B4-BE49-F238E27FC236}">
                <a16:creationId xmlns:a16="http://schemas.microsoft.com/office/drawing/2014/main" id="{58564B79-487A-488B-9D00-57188D0DBAC3}"/>
              </a:ext>
            </a:extLst>
          </p:cNvPr>
          <p:cNvSpPr>
            <a:spLocks noGrp="1"/>
          </p:cNvSpPr>
          <p:nvPr>
            <p:ph idx="1"/>
          </p:nvPr>
        </p:nvSpPr>
        <p:spPr/>
        <p:txBody>
          <a:bodyPr>
            <a:normAutofit fontScale="92500" lnSpcReduction="10000"/>
          </a:bodyPr>
          <a:lstStyle/>
          <a:p>
            <a:pPr marL="0" indent="0">
              <a:buNone/>
            </a:pPr>
            <a:r>
              <a:rPr lang="en-US" b="1" dirty="0"/>
              <a:t>Task</a:t>
            </a:r>
            <a:r>
              <a:rPr lang="en-US" dirty="0"/>
              <a:t>: based on your scientific work, you (John Smith) created a web site </a:t>
            </a:r>
            <a:r>
              <a:rPr lang="sr-Latn-RS" dirty="0"/>
              <a:t>„</a:t>
            </a:r>
            <a:r>
              <a:rPr lang="en-US" dirty="0"/>
              <a:t>Internet of things and electric cars</a:t>
            </a:r>
            <a:r>
              <a:rPr lang="sr-Latn-RS" dirty="0"/>
              <a:t>“</a:t>
            </a:r>
            <a:r>
              <a:rPr lang="en-US" dirty="0"/>
              <a:t>. You want to enable intensive sharing of your ideas without copyright issues and to be credited by others for your work.</a:t>
            </a:r>
          </a:p>
          <a:p>
            <a:pPr marL="0" indent="0">
              <a:buNone/>
            </a:pPr>
            <a:r>
              <a:rPr lang="en-US" b="1" dirty="0"/>
              <a:t>Solution</a:t>
            </a:r>
          </a:p>
          <a:p>
            <a:pPr lvl="1"/>
            <a:r>
              <a:rPr lang="en-US" dirty="0"/>
              <a:t>Go to Creative Commons site to </a:t>
            </a:r>
            <a:r>
              <a:rPr lang="en-US" dirty="0">
                <a:hlinkClick r:id="rId2"/>
              </a:rPr>
              <a:t>choose a license</a:t>
            </a:r>
            <a:r>
              <a:rPr lang="en-US" dirty="0"/>
              <a:t>.</a:t>
            </a:r>
          </a:p>
          <a:p>
            <a:pPr lvl="1"/>
            <a:r>
              <a:rPr lang="en-US" dirty="0"/>
              <a:t>Below “</a:t>
            </a:r>
            <a:r>
              <a:rPr lang="en-US" b="1" dirty="0"/>
              <a:t>Allow adaptations of your work to be shared?</a:t>
            </a:r>
            <a:r>
              <a:rPr lang="en-US" dirty="0"/>
              <a:t>” choose </a:t>
            </a:r>
            <a:r>
              <a:rPr lang="en-US" b="1" dirty="0"/>
              <a:t>Yes</a:t>
            </a:r>
            <a:r>
              <a:rPr lang="en-US" dirty="0"/>
              <a:t>.</a:t>
            </a:r>
          </a:p>
          <a:p>
            <a:pPr lvl="1"/>
            <a:r>
              <a:rPr lang="en-US" dirty="0"/>
              <a:t>Below “</a:t>
            </a:r>
            <a:r>
              <a:rPr lang="en-US" b="1" dirty="0"/>
              <a:t>Allow commercial uses of your work?</a:t>
            </a:r>
            <a:r>
              <a:rPr lang="en-US" dirty="0"/>
              <a:t>” choose </a:t>
            </a:r>
            <a:r>
              <a:rPr lang="en-US" b="1" dirty="0"/>
              <a:t>Yes</a:t>
            </a:r>
            <a:r>
              <a:rPr lang="en-US" dirty="0"/>
              <a:t>.</a:t>
            </a:r>
          </a:p>
          <a:p>
            <a:pPr lvl="1"/>
            <a:r>
              <a:rPr lang="en-US" dirty="0"/>
              <a:t>You should have selected </a:t>
            </a:r>
            <a:r>
              <a:rPr lang="en-US" dirty="0">
                <a:hlinkClick r:id="rId3"/>
              </a:rPr>
              <a:t>Attribution 4.0 International</a:t>
            </a:r>
            <a:r>
              <a:rPr lang="en-US" dirty="0"/>
              <a:t> license. Click on license link to see the simple description, named “the </a:t>
            </a:r>
            <a:r>
              <a:rPr lang="en-US" b="1" dirty="0"/>
              <a:t>Commons Deed </a:t>
            </a:r>
            <a:r>
              <a:rPr lang="en-US" dirty="0"/>
              <a:t>(also known as the “</a:t>
            </a:r>
            <a:r>
              <a:rPr lang="en-US" b="1" dirty="0"/>
              <a:t>human readable</a:t>
            </a:r>
            <a:r>
              <a:rPr lang="en-US" dirty="0"/>
              <a:t>” version of the license)”. There are two more layers that describe the same license: </a:t>
            </a:r>
            <a:r>
              <a:rPr lang="en-US" b="1" dirty="0"/>
              <a:t>Legal Code</a:t>
            </a:r>
            <a:r>
              <a:rPr lang="en-US" dirty="0"/>
              <a:t>, written in the formal language of law, and </a:t>
            </a:r>
            <a:r>
              <a:rPr lang="en-US" b="1" dirty="0"/>
              <a:t>Machine Readable</a:t>
            </a:r>
            <a:r>
              <a:rPr lang="en-US" dirty="0"/>
              <a:t>, a summary that software systems can understand (</a:t>
            </a:r>
            <a:r>
              <a:rPr lang="en-US" dirty="0">
                <a:hlinkClick r:id="rId4"/>
              </a:rPr>
              <a:t>see details here</a:t>
            </a:r>
            <a:r>
              <a:rPr lang="en-US" dirty="0"/>
              <a:t>).</a:t>
            </a:r>
          </a:p>
          <a:p>
            <a:pPr lvl="1"/>
            <a:endParaRPr lang="en-US" dirty="0"/>
          </a:p>
        </p:txBody>
      </p:sp>
    </p:spTree>
    <p:extLst>
      <p:ext uri="{BB962C8B-B14F-4D97-AF65-F5344CB8AC3E}">
        <p14:creationId xmlns:p14="http://schemas.microsoft.com/office/powerpoint/2010/main" val="32283237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82C3-46EE-4EA6-8581-3DEF43F5D7D9}"/>
              </a:ext>
            </a:extLst>
          </p:cNvPr>
          <p:cNvSpPr>
            <a:spLocks noGrp="1"/>
          </p:cNvSpPr>
          <p:nvPr>
            <p:ph type="title"/>
          </p:nvPr>
        </p:nvSpPr>
        <p:spPr/>
        <p:txBody>
          <a:bodyPr/>
          <a:lstStyle/>
          <a:p>
            <a:r>
              <a:rPr lang="en-US" b="1" dirty="0"/>
              <a:t>An example of CC license in Open Science (2)</a:t>
            </a:r>
            <a:endParaRPr lang="en-US" b="1" dirty="0">
              <a:solidFill>
                <a:srgbClr val="C00000"/>
              </a:solidFill>
            </a:endParaRPr>
          </a:p>
        </p:txBody>
      </p:sp>
      <p:sp>
        <p:nvSpPr>
          <p:cNvPr id="3" name="Content Placeholder 2">
            <a:extLst>
              <a:ext uri="{FF2B5EF4-FFF2-40B4-BE49-F238E27FC236}">
                <a16:creationId xmlns:a16="http://schemas.microsoft.com/office/drawing/2014/main" id="{58564B79-487A-488B-9D00-57188D0DBAC3}"/>
              </a:ext>
            </a:extLst>
          </p:cNvPr>
          <p:cNvSpPr>
            <a:spLocks noGrp="1"/>
          </p:cNvSpPr>
          <p:nvPr>
            <p:ph idx="1"/>
          </p:nvPr>
        </p:nvSpPr>
        <p:spPr/>
        <p:txBody>
          <a:bodyPr>
            <a:normAutofit/>
          </a:bodyPr>
          <a:lstStyle/>
          <a:p>
            <a:r>
              <a:rPr lang="en-US" dirty="0"/>
              <a:t>Solution (continued)</a:t>
            </a:r>
          </a:p>
          <a:p>
            <a:pPr lvl="1"/>
            <a:r>
              <a:rPr lang="en-US" dirty="0"/>
              <a:t>Examine license elements (that explain what others should be aware of or what should they do if they share or use your work):</a:t>
            </a:r>
          </a:p>
          <a:p>
            <a:pPr lvl="2"/>
            <a:r>
              <a:rPr lang="en-US" b="1" dirty="0"/>
              <a:t>You are free to:</a:t>
            </a:r>
          </a:p>
          <a:p>
            <a:pPr lvl="3" fontAlgn="base">
              <a:spcAft>
                <a:spcPct val="0"/>
              </a:spcAft>
            </a:pPr>
            <a:r>
              <a:rPr lang="en-US" altLang="en-US" b="1" dirty="0"/>
              <a:t>Share </a:t>
            </a:r>
            <a:r>
              <a:rPr lang="en-US" altLang="en-US" dirty="0"/>
              <a:t>— copy and redistribute the material in any medium or format.</a:t>
            </a:r>
          </a:p>
          <a:p>
            <a:pPr lvl="3" fontAlgn="base">
              <a:spcAft>
                <a:spcPct val="0"/>
              </a:spcAft>
            </a:pPr>
            <a:r>
              <a:rPr lang="en-US" altLang="en-US" b="1" dirty="0"/>
              <a:t>Adapt </a:t>
            </a:r>
            <a:r>
              <a:rPr lang="en-US" altLang="en-US" dirty="0"/>
              <a:t>— remix, transform, and build upon the material for any purpose, even commercially.</a:t>
            </a:r>
          </a:p>
          <a:p>
            <a:pPr lvl="2" fontAlgn="base">
              <a:spcAft>
                <a:spcPct val="0"/>
              </a:spcAft>
            </a:pPr>
            <a:r>
              <a:rPr lang="en-US" b="1" dirty="0"/>
              <a:t>Under the following terms:</a:t>
            </a:r>
          </a:p>
          <a:p>
            <a:pPr lvl="3" fontAlgn="base">
              <a:spcAft>
                <a:spcPct val="0"/>
              </a:spcAft>
            </a:pPr>
            <a:r>
              <a:rPr lang="en-US" b="1" dirty="0"/>
              <a:t>Attribution</a:t>
            </a:r>
            <a:r>
              <a:rPr lang="en-US" dirty="0"/>
              <a:t> — You must give </a:t>
            </a:r>
            <a:r>
              <a:rPr lang="en-US" dirty="0">
                <a:hlinkClick r:id="rId2"/>
              </a:rPr>
              <a:t>appropriate credit</a:t>
            </a:r>
            <a:r>
              <a:rPr lang="en-US" dirty="0"/>
              <a:t>, provide a link to the license, and </a:t>
            </a:r>
            <a:r>
              <a:rPr lang="en-US" dirty="0">
                <a:hlinkClick r:id="rId2"/>
              </a:rPr>
              <a:t>indicate if changes were made</a:t>
            </a:r>
            <a:r>
              <a:rPr lang="en-US" dirty="0"/>
              <a:t>. You may do so in any reasonable manner, but not in any way that suggests the licensor endorses you or your use.</a:t>
            </a:r>
          </a:p>
          <a:p>
            <a:pPr lvl="3" fontAlgn="base">
              <a:spcAft>
                <a:spcPct val="0"/>
              </a:spcAft>
            </a:pPr>
            <a:r>
              <a:rPr lang="en-US" b="1" dirty="0"/>
              <a:t>No additional restrictions</a:t>
            </a:r>
            <a:r>
              <a:rPr lang="en-US" dirty="0"/>
              <a:t> — You may not apply legal terms or </a:t>
            </a:r>
            <a:r>
              <a:rPr lang="en-US" dirty="0">
                <a:hlinkClick r:id="rId2"/>
              </a:rPr>
              <a:t>technological measures</a:t>
            </a:r>
            <a:r>
              <a:rPr lang="en-US" dirty="0"/>
              <a:t> that legally restrict others from doing anything the license permits.</a:t>
            </a:r>
          </a:p>
          <a:p>
            <a:pPr lvl="1" fontAlgn="base">
              <a:spcAft>
                <a:spcPct val="0"/>
              </a:spcAft>
            </a:pPr>
            <a:r>
              <a:rPr lang="en-US" altLang="en-US" dirty="0"/>
              <a:t>On the bottom of page click on </a:t>
            </a:r>
            <a:r>
              <a:rPr lang="en-US" dirty="0">
                <a:solidFill>
                  <a:srgbClr val="0070C0"/>
                </a:solidFill>
                <a:hlinkClick r:id="rId3">
                  <a:extLst>
                    <a:ext uri="{A12FA001-AC4F-418D-AE19-62706E023703}">
                      <ahyp:hlinkClr xmlns:ahyp="http://schemas.microsoft.com/office/drawing/2018/hyperlinkcolor" xmlns="" val="tx"/>
                    </a:ext>
                  </a:extLst>
                </a:hlinkClick>
              </a:rPr>
              <a:t>use the license</a:t>
            </a:r>
            <a:r>
              <a:rPr lang="en-US" dirty="0"/>
              <a:t>.</a:t>
            </a:r>
            <a:endParaRPr lang="en-US" altLang="en-US" dirty="0"/>
          </a:p>
        </p:txBody>
      </p:sp>
    </p:spTree>
    <p:extLst>
      <p:ext uri="{BB962C8B-B14F-4D97-AF65-F5344CB8AC3E}">
        <p14:creationId xmlns:p14="http://schemas.microsoft.com/office/powerpoint/2010/main" val="2200428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F217AC-48B9-43BE-B1EA-EC2E54360375}"/>
              </a:ext>
            </a:extLst>
          </p:cNvPr>
          <p:cNvSpPr/>
          <p:nvPr/>
        </p:nvSpPr>
        <p:spPr>
          <a:xfrm>
            <a:off x="2227634" y="5292436"/>
            <a:ext cx="8229600" cy="8845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F82C3-46EE-4EA6-8581-3DEF43F5D7D9}"/>
              </a:ext>
            </a:extLst>
          </p:cNvPr>
          <p:cNvSpPr>
            <a:spLocks noGrp="1"/>
          </p:cNvSpPr>
          <p:nvPr>
            <p:ph type="title"/>
          </p:nvPr>
        </p:nvSpPr>
        <p:spPr/>
        <p:txBody>
          <a:bodyPr/>
          <a:lstStyle/>
          <a:p>
            <a:r>
              <a:rPr lang="en-US" b="1" dirty="0"/>
              <a:t>An example of CC license in Open Science (3)</a:t>
            </a:r>
            <a:endParaRPr lang="en-US" b="1" dirty="0">
              <a:solidFill>
                <a:srgbClr val="C00000"/>
              </a:solidFill>
            </a:endParaRPr>
          </a:p>
        </p:txBody>
      </p:sp>
      <p:sp>
        <p:nvSpPr>
          <p:cNvPr id="3" name="Content Placeholder 2">
            <a:extLst>
              <a:ext uri="{FF2B5EF4-FFF2-40B4-BE49-F238E27FC236}">
                <a16:creationId xmlns:a16="http://schemas.microsoft.com/office/drawing/2014/main" id="{58564B79-487A-488B-9D00-57188D0DBAC3}"/>
              </a:ext>
            </a:extLst>
          </p:cNvPr>
          <p:cNvSpPr>
            <a:spLocks noGrp="1"/>
          </p:cNvSpPr>
          <p:nvPr>
            <p:ph idx="1"/>
          </p:nvPr>
        </p:nvSpPr>
        <p:spPr/>
        <p:txBody>
          <a:bodyPr>
            <a:normAutofit lnSpcReduction="10000"/>
          </a:bodyPr>
          <a:lstStyle/>
          <a:p>
            <a:r>
              <a:rPr lang="en-US" dirty="0"/>
              <a:t>Solution (continued)</a:t>
            </a:r>
          </a:p>
          <a:p>
            <a:pPr lvl="1"/>
            <a:r>
              <a:rPr lang="en-US" dirty="0"/>
              <a:t>Choose which style of button you'd like on your webpage (choose left icon)</a:t>
            </a:r>
          </a:p>
          <a:p>
            <a:pPr lvl="1"/>
            <a:r>
              <a:rPr lang="en-US" altLang="en-US" dirty="0"/>
              <a:t>If you are satisfied with preview of the license, copy the code from grey window to your web site, to be shown in an appropriate place (e.g. on the bottom of each page).</a:t>
            </a:r>
          </a:p>
          <a:p>
            <a:pPr lvl="1"/>
            <a:r>
              <a:rPr lang="en-US" altLang="en-US" dirty="0"/>
              <a:t>The code to copy should look like:</a:t>
            </a:r>
          </a:p>
          <a:p>
            <a:pPr marL="914377" lvl="2" indent="0">
              <a:buNone/>
            </a:pPr>
            <a:r>
              <a:rPr lang="en-US" altLang="en-US" sz="1400" dirty="0">
                <a:latin typeface="Courier New" panose="02070309020205020404" pitchFamily="49" charset="0"/>
                <a:cs typeface="Courier New" panose="02070309020205020404" pitchFamily="49" charset="0"/>
              </a:rPr>
              <a:t>&lt;a </a:t>
            </a:r>
            <a:r>
              <a:rPr lang="en-US" altLang="en-US" sz="1400" dirty="0" err="1">
                <a:latin typeface="Courier New" panose="02070309020205020404" pitchFamily="49" charset="0"/>
                <a:cs typeface="Courier New" panose="02070309020205020404" pitchFamily="49" charset="0"/>
              </a:rPr>
              <a:t>rel</a:t>
            </a:r>
            <a:r>
              <a:rPr lang="en-US" altLang="en-US" sz="1400" dirty="0">
                <a:latin typeface="Courier New" panose="02070309020205020404" pitchFamily="49" charset="0"/>
                <a:cs typeface="Courier New" panose="02070309020205020404" pitchFamily="49" charset="0"/>
              </a:rPr>
              <a:t>="license" </a:t>
            </a:r>
            <a:r>
              <a:rPr lang="en-US" altLang="en-US" sz="1400" dirty="0" err="1">
                <a:latin typeface="Courier New" panose="02070309020205020404" pitchFamily="49" charset="0"/>
                <a:cs typeface="Courier New" panose="02070309020205020404" pitchFamily="49" charset="0"/>
              </a:rPr>
              <a:t>href</a:t>
            </a:r>
            <a:r>
              <a:rPr lang="en-US" altLang="en-US" sz="1400" dirty="0">
                <a:latin typeface="Courier New" panose="02070309020205020404" pitchFamily="49" charset="0"/>
                <a:cs typeface="Courier New" panose="02070309020205020404" pitchFamily="49" charset="0"/>
              </a:rPr>
              <a:t>="http://creativecommons.org/licenses/by/4.0/"&gt;&lt;</a:t>
            </a:r>
            <a:r>
              <a:rPr lang="en-US" altLang="en-US" sz="1400" dirty="0" err="1">
                <a:latin typeface="Courier New" panose="02070309020205020404" pitchFamily="49" charset="0"/>
                <a:cs typeface="Courier New" panose="02070309020205020404" pitchFamily="49" charset="0"/>
              </a:rPr>
              <a:t>img</a:t>
            </a:r>
            <a:r>
              <a:rPr lang="en-US" altLang="en-US" sz="1400" dirty="0">
                <a:latin typeface="Courier New" panose="02070309020205020404" pitchFamily="49" charset="0"/>
                <a:cs typeface="Courier New" panose="02070309020205020404" pitchFamily="49" charset="0"/>
              </a:rPr>
              <a:t> alt="Creative Commons License" style="border-width:0" </a:t>
            </a:r>
            <a:r>
              <a:rPr lang="en-US" altLang="en-US" sz="1400" dirty="0" err="1">
                <a:latin typeface="Courier New" panose="02070309020205020404" pitchFamily="49" charset="0"/>
                <a:cs typeface="Courier New" panose="02070309020205020404" pitchFamily="49" charset="0"/>
              </a:rPr>
              <a:t>src</a:t>
            </a:r>
            <a:r>
              <a:rPr lang="en-US" altLang="en-US" sz="1400" dirty="0">
                <a:latin typeface="Courier New" panose="02070309020205020404" pitchFamily="49" charset="0"/>
                <a:cs typeface="Courier New" panose="02070309020205020404" pitchFamily="49" charset="0"/>
              </a:rPr>
              <a:t>="https://i.creativecommons.org/l/by/4.0/88x31.png" /&gt;&lt;/a&gt;&lt;</a:t>
            </a:r>
            <a:r>
              <a:rPr lang="en-US" altLang="en-US" sz="1400" dirty="0" err="1">
                <a:latin typeface="Courier New" panose="02070309020205020404" pitchFamily="49" charset="0"/>
                <a:cs typeface="Courier New" panose="02070309020205020404" pitchFamily="49" charset="0"/>
              </a:rPr>
              <a:t>br</a:t>
            </a:r>
            <a:r>
              <a:rPr lang="en-US" altLang="en-US" sz="1400" dirty="0">
                <a:latin typeface="Courier New" panose="02070309020205020404" pitchFamily="49" charset="0"/>
                <a:cs typeface="Courier New" panose="02070309020205020404" pitchFamily="49" charset="0"/>
              </a:rPr>
              <a:t> /&gt;This work is licensed under a &lt;a </a:t>
            </a:r>
            <a:r>
              <a:rPr lang="en-US" altLang="en-US" sz="1400" dirty="0" err="1">
                <a:latin typeface="Courier New" panose="02070309020205020404" pitchFamily="49" charset="0"/>
                <a:cs typeface="Courier New" panose="02070309020205020404" pitchFamily="49" charset="0"/>
              </a:rPr>
              <a:t>rel</a:t>
            </a:r>
            <a:r>
              <a:rPr lang="en-US" altLang="en-US" sz="1400" dirty="0">
                <a:latin typeface="Courier New" panose="02070309020205020404" pitchFamily="49" charset="0"/>
                <a:cs typeface="Courier New" panose="02070309020205020404" pitchFamily="49" charset="0"/>
              </a:rPr>
              <a:t>="license" </a:t>
            </a:r>
            <a:r>
              <a:rPr lang="en-US" altLang="en-US" sz="1400" dirty="0" err="1">
                <a:latin typeface="Courier New" panose="02070309020205020404" pitchFamily="49" charset="0"/>
                <a:cs typeface="Courier New" panose="02070309020205020404" pitchFamily="49" charset="0"/>
              </a:rPr>
              <a:t>href</a:t>
            </a:r>
            <a:r>
              <a:rPr lang="en-US" altLang="en-US" sz="1400" dirty="0">
                <a:latin typeface="Courier New" panose="02070309020205020404" pitchFamily="49" charset="0"/>
                <a:cs typeface="Courier New" panose="02070309020205020404" pitchFamily="49" charset="0"/>
              </a:rPr>
              <a:t>="http://creativecommons.org/licenses/by/4.0/"&gt;Creative Commons Attribution 4.0 International License&lt;/a&gt;.</a:t>
            </a:r>
          </a:p>
          <a:p>
            <a:pPr lvl="1"/>
            <a:r>
              <a:rPr lang="en-US" altLang="en-US" dirty="0"/>
              <a:t>The license should appear like:</a:t>
            </a:r>
          </a:p>
          <a:p>
            <a:pPr lvl="1"/>
            <a:endParaRPr lang="en-US" altLang="en-US" sz="1600" dirty="0"/>
          </a:p>
          <a:p>
            <a:pPr lvl="1"/>
            <a:endParaRPr lang="en-US" altLang="en-US" dirty="0"/>
          </a:p>
          <a:p>
            <a:pPr marL="457189" lvl="1" indent="0" algn="ctr">
              <a:buNone/>
            </a:pPr>
            <a:r>
              <a:rPr lang="en-US" altLang="en-US" sz="1600" dirty="0">
                <a:latin typeface="Arial" panose="020B0604020202020204" pitchFamily="34" charset="0"/>
              </a:rPr>
              <a:t>This work is licensed under a </a:t>
            </a:r>
            <a:r>
              <a:rPr lang="en-US" altLang="en-US" sz="1600" dirty="0">
                <a:latin typeface="Arial" panose="020B0604020202020204" pitchFamily="34" charset="0"/>
                <a:hlinkClick r:id="rId2"/>
              </a:rPr>
              <a:t>Creative Commons Attribution 4.0 International License</a:t>
            </a:r>
            <a:r>
              <a:rPr lang="en-US" altLang="en-US" sz="1600" dirty="0">
                <a:latin typeface="Arial" panose="020B0604020202020204" pitchFamily="34" charset="0"/>
              </a:rPr>
              <a:t>.</a:t>
            </a:r>
            <a:endParaRPr lang="en-US" altLang="en-US" sz="1600" dirty="0"/>
          </a:p>
          <a:p>
            <a:pPr marL="914377" lvl="2" indent="0">
              <a:buNone/>
            </a:pPr>
            <a:endParaRPr lang="en-US" altLang="en-US" sz="1600" dirty="0"/>
          </a:p>
        </p:txBody>
      </p:sp>
      <p:pic>
        <p:nvPicPr>
          <p:cNvPr id="2050" name="Picture 2" descr="Creative Commons License">
            <a:hlinkClick r:id="rId2"/>
            <a:extLst>
              <a:ext uri="{FF2B5EF4-FFF2-40B4-BE49-F238E27FC236}">
                <a16:creationId xmlns:a16="http://schemas.microsoft.com/office/drawing/2014/main" id="{5E95D1FA-48E3-4A69-BCF7-DB3A9E912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919" y="5451908"/>
            <a:ext cx="838200" cy="29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45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03B1-3C52-4AF6-BA83-EB2F114F7585}"/>
              </a:ext>
            </a:extLst>
          </p:cNvPr>
          <p:cNvSpPr>
            <a:spLocks noGrp="1"/>
          </p:cNvSpPr>
          <p:nvPr>
            <p:ph type="title"/>
          </p:nvPr>
        </p:nvSpPr>
        <p:spPr/>
        <p:txBody>
          <a:bodyPr/>
          <a:lstStyle/>
          <a:p>
            <a:r>
              <a:rPr lang="en-US" b="1" dirty="0"/>
              <a:t>Attributing CC licensed work</a:t>
            </a:r>
          </a:p>
        </p:txBody>
      </p:sp>
      <p:sp>
        <p:nvSpPr>
          <p:cNvPr id="3" name="Content Placeholder 2">
            <a:extLst>
              <a:ext uri="{FF2B5EF4-FFF2-40B4-BE49-F238E27FC236}">
                <a16:creationId xmlns:a16="http://schemas.microsoft.com/office/drawing/2014/main" id="{779EEB05-EE42-4CDF-B690-6FC97D052130}"/>
              </a:ext>
            </a:extLst>
          </p:cNvPr>
          <p:cNvSpPr>
            <a:spLocks noGrp="1"/>
          </p:cNvSpPr>
          <p:nvPr>
            <p:ph idx="1"/>
          </p:nvPr>
        </p:nvSpPr>
        <p:spPr/>
        <p:txBody>
          <a:bodyPr>
            <a:normAutofit/>
          </a:bodyPr>
          <a:lstStyle/>
          <a:p>
            <a:r>
              <a:rPr lang="en-US" dirty="0"/>
              <a:t>Most CC licenses require that the authors of the shared work are attributed</a:t>
            </a:r>
          </a:p>
          <a:p>
            <a:r>
              <a:rPr lang="en-US" dirty="0"/>
              <a:t>Some authors note how the attribution should be made, but most of the times the one that is attributing should know to create the attribution</a:t>
            </a:r>
          </a:p>
          <a:p>
            <a:r>
              <a:rPr lang="en-US" dirty="0"/>
              <a:t>The </a:t>
            </a:r>
            <a:r>
              <a:rPr lang="en-US" b="1" dirty="0"/>
              <a:t>wiki-how article </a:t>
            </a:r>
            <a:r>
              <a:rPr lang="en-US" b="1" dirty="0">
                <a:hlinkClick r:id="rId3"/>
              </a:rPr>
              <a:t>How to Attribute a Creative Commons Licensed Work</a:t>
            </a:r>
            <a:r>
              <a:rPr lang="en-US" dirty="0"/>
              <a:t> gives step-by-step instructions on how to:</a:t>
            </a:r>
          </a:p>
          <a:p>
            <a:pPr marL="914389" lvl="1" indent="-457200">
              <a:buFont typeface="+mj-lt"/>
              <a:buAutoNum type="arabicPeriod"/>
            </a:pPr>
            <a:r>
              <a:rPr lang="en-US" b="1" dirty="0"/>
              <a:t>Find information for attribution</a:t>
            </a:r>
          </a:p>
          <a:p>
            <a:pPr marL="914389" lvl="1" indent="-457200">
              <a:buFont typeface="+mj-lt"/>
              <a:buAutoNum type="arabicPeriod"/>
            </a:pPr>
            <a:r>
              <a:rPr lang="en-US" b="1" dirty="0"/>
              <a:t>Create the attribution</a:t>
            </a:r>
          </a:p>
          <a:p>
            <a:pPr marL="914389" lvl="1" indent="-457200">
              <a:buFont typeface="+mj-lt"/>
              <a:buAutoNum type="arabicPeriod"/>
            </a:pPr>
            <a:r>
              <a:rPr lang="en-US" b="1" dirty="0"/>
              <a:t>Provide data to help others attribute someone’s own work</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65293498"/>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7F64-655D-483B-AF9D-731378DB2D5A}"/>
              </a:ext>
            </a:extLst>
          </p:cNvPr>
          <p:cNvSpPr>
            <a:spLocks noGrp="1"/>
          </p:cNvSpPr>
          <p:nvPr>
            <p:ph type="title"/>
          </p:nvPr>
        </p:nvSpPr>
        <p:spPr/>
        <p:txBody>
          <a:bodyPr/>
          <a:lstStyle/>
          <a:p>
            <a:r>
              <a:rPr lang="en-US" b="1" dirty="0"/>
              <a:t>An example – attributing CC licensed work (1)</a:t>
            </a:r>
          </a:p>
        </p:txBody>
      </p:sp>
      <p:sp>
        <p:nvSpPr>
          <p:cNvPr id="3" name="Content Placeholder 2">
            <a:extLst>
              <a:ext uri="{FF2B5EF4-FFF2-40B4-BE49-F238E27FC236}">
                <a16:creationId xmlns:a16="http://schemas.microsoft.com/office/drawing/2014/main" id="{7D2C34C6-BB44-49F5-AD4B-3204F82FA0FE}"/>
              </a:ext>
            </a:extLst>
          </p:cNvPr>
          <p:cNvSpPr>
            <a:spLocks noGrp="1"/>
          </p:cNvSpPr>
          <p:nvPr>
            <p:ph idx="1"/>
          </p:nvPr>
        </p:nvSpPr>
        <p:spPr/>
        <p:txBody>
          <a:bodyPr>
            <a:normAutofit fontScale="92500"/>
          </a:bodyPr>
          <a:lstStyle/>
          <a:p>
            <a:pPr marL="0" indent="0">
              <a:buNone/>
            </a:pPr>
            <a:r>
              <a:rPr lang="en-US" sz="2400" b="1" dirty="0"/>
              <a:t>Task</a:t>
            </a:r>
            <a:r>
              <a:rPr lang="en-US" sz="2400" dirty="0"/>
              <a:t>: You are a scientists who likes the work of John Smith from the </a:t>
            </a:r>
            <a:r>
              <a:rPr lang="en-US" sz="2400" dirty="0">
                <a:hlinkClick r:id="rId2" action="ppaction://hlinksldjump"/>
              </a:rPr>
              <a:t>previous example</a:t>
            </a:r>
            <a:r>
              <a:rPr lang="en-US" sz="2400" dirty="0"/>
              <a:t>, and want to use it on you web site. On one page, you will feature the exact copy of John’s work. On the other, you will remix his material, by extracting some chapters and using them as bulleted points. You want to create and use a proper attribution for both pages.</a:t>
            </a:r>
          </a:p>
          <a:p>
            <a:pPr marL="0" indent="0">
              <a:buNone/>
            </a:pPr>
            <a:r>
              <a:rPr lang="en-US" sz="2400" b="1" dirty="0"/>
              <a:t>Solution</a:t>
            </a:r>
            <a:r>
              <a:rPr lang="en-US" sz="2400" dirty="0"/>
              <a:t>:</a:t>
            </a:r>
          </a:p>
          <a:p>
            <a:r>
              <a:rPr lang="en-US" sz="2400" b="1" dirty="0"/>
              <a:t>Find licensing information </a:t>
            </a:r>
            <a:r>
              <a:rPr lang="en-US" sz="2400" dirty="0"/>
              <a:t>on John Smith’s site. You should find the text “</a:t>
            </a:r>
            <a:r>
              <a:rPr lang="en-US" altLang="en-US" sz="2400" dirty="0"/>
              <a:t>This work is licensed under a </a:t>
            </a:r>
            <a:r>
              <a:rPr lang="en-US" altLang="en-US" sz="2400" dirty="0">
                <a:hlinkClick r:id="rId3"/>
              </a:rPr>
              <a:t>Creative Commons Attribution 4.0 International License</a:t>
            </a:r>
            <a:r>
              <a:rPr lang="en-US" altLang="en-US" sz="2400" dirty="0"/>
              <a:t>.</a:t>
            </a:r>
            <a:r>
              <a:rPr lang="en-US" sz="2400" dirty="0"/>
              <a:t>”</a:t>
            </a:r>
          </a:p>
          <a:p>
            <a:r>
              <a:rPr lang="en-US" sz="2400" dirty="0"/>
              <a:t>Click on license link and </a:t>
            </a:r>
            <a:r>
              <a:rPr lang="en-US" sz="2400" b="1" dirty="0"/>
              <a:t>check license elements</a:t>
            </a:r>
            <a:r>
              <a:rPr lang="en-US" sz="2400" dirty="0"/>
              <a:t>. You should see that you are free to share and adapt, if you attribute the author and indicate if changes were made.</a:t>
            </a:r>
          </a:p>
          <a:p>
            <a:r>
              <a:rPr lang="en-US" sz="2400" dirty="0"/>
              <a:t>Go to </a:t>
            </a:r>
            <a:r>
              <a:rPr lang="en-US" sz="2400" dirty="0" err="1"/>
              <a:t>wikiHOW</a:t>
            </a:r>
            <a:r>
              <a:rPr lang="en-US" sz="2400" dirty="0"/>
              <a:t> page </a:t>
            </a:r>
            <a:r>
              <a:rPr lang="en-US" sz="2400" b="1" dirty="0">
                <a:hlinkClick r:id="rId4"/>
              </a:rPr>
              <a:t>How to Attribute a Creative Commons Licensed Work</a:t>
            </a:r>
            <a:r>
              <a:rPr lang="en-US" sz="2400" b="1" dirty="0"/>
              <a:t>.</a:t>
            </a:r>
          </a:p>
          <a:p>
            <a:r>
              <a:rPr lang="en-US" sz="2400" dirty="0"/>
              <a:t>Click on “Sample Attributions” and on </a:t>
            </a:r>
            <a:r>
              <a:rPr lang="en-US" sz="2400" dirty="0">
                <a:hlinkClick r:id="rId5"/>
              </a:rPr>
              <a:t>General Creative Commons Attribution</a:t>
            </a:r>
            <a:r>
              <a:rPr lang="en-US" sz="2400" dirty="0"/>
              <a:t>, where you can find attribution example for the case where no changes were made.</a:t>
            </a:r>
          </a:p>
        </p:txBody>
      </p:sp>
    </p:spTree>
    <p:extLst>
      <p:ext uri="{BB962C8B-B14F-4D97-AF65-F5344CB8AC3E}">
        <p14:creationId xmlns:p14="http://schemas.microsoft.com/office/powerpoint/2010/main" val="306013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Good Research Practice</a:t>
            </a:r>
            <a:br>
              <a:rPr lang="en-US" b="1" dirty="0"/>
            </a:br>
            <a:r>
              <a:rPr lang="en-US" b="1" dirty="0"/>
              <a:t>(according to Medical Research Council)</a:t>
            </a:r>
          </a:p>
        </p:txBody>
      </p:sp>
      <p:sp>
        <p:nvSpPr>
          <p:cNvPr id="3" name="Inhaltsplatzhalter 2"/>
          <p:cNvSpPr>
            <a:spLocks noGrp="1"/>
          </p:cNvSpPr>
          <p:nvPr>
            <p:ph idx="1"/>
          </p:nvPr>
        </p:nvSpPr>
        <p:spPr>
          <a:xfrm>
            <a:off x="838199" y="1844824"/>
            <a:ext cx="7549055" cy="3946376"/>
          </a:xfrm>
        </p:spPr>
        <p:txBody>
          <a:bodyPr>
            <a:normAutofit fontScale="92500"/>
          </a:bodyPr>
          <a:lstStyle/>
          <a:p>
            <a:pPr>
              <a:spcAft>
                <a:spcPts val="600"/>
              </a:spcAft>
              <a:buNone/>
            </a:pPr>
            <a:r>
              <a:rPr lang="en-US" b="1" dirty="0"/>
              <a:t>Good researchers</a:t>
            </a:r>
          </a:p>
          <a:p>
            <a:r>
              <a:rPr lang="en-US" dirty="0"/>
              <a:t>Strive for excellence and take responsibility</a:t>
            </a:r>
          </a:p>
          <a:p>
            <a:r>
              <a:rPr lang="en-US" dirty="0"/>
              <a:t>Respect the law, research ethics, and professional standards</a:t>
            </a:r>
          </a:p>
          <a:p>
            <a:r>
              <a:rPr lang="en-US" b="1" dirty="0">
                <a:solidFill>
                  <a:schemeClr val="accent1"/>
                </a:solidFill>
              </a:rPr>
              <a:t>Support a culture of </a:t>
            </a:r>
            <a:r>
              <a:rPr lang="en-US" b="1" u="sng" dirty="0">
                <a:solidFill>
                  <a:schemeClr val="accent1"/>
                </a:solidFill>
              </a:rPr>
              <a:t>transparency</a:t>
            </a:r>
            <a:r>
              <a:rPr lang="en-US" b="1" dirty="0">
                <a:solidFill>
                  <a:schemeClr val="accent1"/>
                </a:solidFill>
              </a:rPr>
              <a:t>, openness, and honesty towards other researchers and the public</a:t>
            </a:r>
          </a:p>
          <a:p>
            <a:r>
              <a:rPr lang="en-US" b="1" dirty="0">
                <a:solidFill>
                  <a:schemeClr val="accent1"/>
                </a:solidFill>
              </a:rPr>
              <a:t>Maximize public benefit and avoid resource waste</a:t>
            </a:r>
          </a:p>
          <a:p>
            <a:r>
              <a:rPr lang="en-US" dirty="0"/>
              <a:t>Continue learning and mentor others</a:t>
            </a:r>
          </a:p>
        </p:txBody>
      </p:sp>
      <p:sp>
        <p:nvSpPr>
          <p:cNvPr id="4" name="Geschweifte Klammer rechts 3"/>
          <p:cNvSpPr/>
          <p:nvPr/>
        </p:nvSpPr>
        <p:spPr>
          <a:xfrm>
            <a:off x="8135226" y="3749620"/>
            <a:ext cx="504056" cy="13255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feld 4">
            <a:extLst>
              <a:ext uri="{FF2B5EF4-FFF2-40B4-BE49-F238E27FC236}">
                <a16:creationId xmlns:a16="http://schemas.microsoft.com/office/drawing/2014/main" id="{D960EC17-E306-4D79-B37D-F32CF7D5BFAF}"/>
              </a:ext>
            </a:extLst>
          </p:cNvPr>
          <p:cNvSpPr txBox="1"/>
          <p:nvPr/>
        </p:nvSpPr>
        <p:spPr>
          <a:xfrm>
            <a:off x="8890890" y="4181568"/>
            <a:ext cx="1901483" cy="461665"/>
          </a:xfrm>
          <a:prstGeom prst="rect">
            <a:avLst/>
          </a:prstGeom>
          <a:noFill/>
        </p:spPr>
        <p:txBody>
          <a:bodyPr wrap="none" rtlCol="0">
            <a:spAutoFit/>
          </a:bodyPr>
          <a:lstStyle/>
          <a:p>
            <a:r>
              <a:rPr lang="en-US" sz="2400" b="1" dirty="0">
                <a:solidFill>
                  <a:schemeClr val="accent1"/>
                </a:solidFill>
              </a:rPr>
              <a:t>Open Science</a:t>
            </a:r>
          </a:p>
        </p:txBody>
      </p:sp>
      <p:pic>
        <p:nvPicPr>
          <p:cNvPr id="10" name="Picture 2" descr="C:\Users\Angelika S\Downloads\Chemist-Scientist-Character\4589.jpg">
            <a:extLst>
              <a:ext uri="{FF2B5EF4-FFF2-40B4-BE49-F238E27FC236}">
                <a16:creationId xmlns:a16="http://schemas.microsoft.com/office/drawing/2014/main" id="{3C0B30C5-D0C0-49DA-9AAD-A81AB4F2BB14}"/>
              </a:ext>
            </a:extLst>
          </p:cNvPr>
          <p:cNvPicPr>
            <a:picLocks noChangeAspect="1" noChangeArrowheads="1"/>
          </p:cNvPicPr>
          <p:nvPr/>
        </p:nvPicPr>
        <p:blipFill>
          <a:blip r:embed="rId4" cstate="print"/>
          <a:srcRect l="26640" t="19017" r="24460" b="3558"/>
          <a:stretch>
            <a:fillRect/>
          </a:stretch>
        </p:blipFill>
        <p:spPr bwMode="auto">
          <a:xfrm>
            <a:off x="9212609" y="2029475"/>
            <a:ext cx="1258043" cy="1991902"/>
          </a:xfrm>
          <a:prstGeom prst="rect">
            <a:avLst/>
          </a:prstGeom>
          <a:noFill/>
        </p:spPr>
      </p:pic>
      <p:sp>
        <p:nvSpPr>
          <p:cNvPr id="12" name="Textfeld 5">
            <a:extLst>
              <a:ext uri="{FF2B5EF4-FFF2-40B4-BE49-F238E27FC236}">
                <a16:creationId xmlns:a16="http://schemas.microsoft.com/office/drawing/2014/main" id="{44C22AEC-A379-42D9-9A41-4E9412163171}"/>
              </a:ext>
            </a:extLst>
          </p:cNvPr>
          <p:cNvSpPr txBox="1"/>
          <p:nvPr/>
        </p:nvSpPr>
        <p:spPr>
          <a:xfrm>
            <a:off x="9411223" y="6206957"/>
            <a:ext cx="2561086" cy="307777"/>
          </a:xfrm>
          <a:prstGeom prst="rect">
            <a:avLst/>
          </a:prstGeom>
          <a:noFill/>
        </p:spPr>
        <p:txBody>
          <a:bodyPr wrap="none" rtlCol="0">
            <a:spAutoFit/>
          </a:bodyPr>
          <a:lstStyle/>
          <a:p>
            <a:r>
              <a:rPr lang="en-US" sz="1400" dirty="0">
                <a:solidFill>
                  <a:schemeClr val="bg1">
                    <a:lumMod val="50000"/>
                  </a:schemeClr>
                </a:solidFill>
              </a:rPr>
              <a:t>Medical Research Council (2012)</a:t>
            </a:r>
          </a:p>
        </p:txBody>
      </p:sp>
      <p:sp>
        <p:nvSpPr>
          <p:cNvPr id="13" name="Textfeld 7">
            <a:extLst>
              <a:ext uri="{FF2B5EF4-FFF2-40B4-BE49-F238E27FC236}">
                <a16:creationId xmlns:a16="http://schemas.microsoft.com/office/drawing/2014/main" id="{8E38D6A8-739A-484A-A369-70FF546F33CC}"/>
              </a:ext>
            </a:extLst>
          </p:cNvPr>
          <p:cNvSpPr txBox="1"/>
          <p:nvPr/>
        </p:nvSpPr>
        <p:spPr>
          <a:xfrm>
            <a:off x="9112002" y="6482715"/>
            <a:ext cx="2888548" cy="276999"/>
          </a:xfrm>
          <a:prstGeom prst="rect">
            <a:avLst/>
          </a:prstGeom>
          <a:noFill/>
        </p:spPr>
        <p:txBody>
          <a:bodyPr wrap="none" rtlCol="0">
            <a:spAutoFit/>
          </a:bodyPr>
          <a:lstStyle/>
          <a:p>
            <a:r>
              <a:rPr lang="en-US" sz="1200" dirty="0">
                <a:solidFill>
                  <a:schemeClr val="bg1">
                    <a:lumMod val="50000"/>
                  </a:schemeClr>
                </a:solidFill>
              </a:rPr>
              <a:t>Picture from freepik.com by @</a:t>
            </a:r>
            <a:r>
              <a:rPr lang="en-US" sz="1200" dirty="0" err="1">
                <a:solidFill>
                  <a:schemeClr val="bg1">
                    <a:lumMod val="50000"/>
                  </a:schemeClr>
                </a:solidFill>
              </a:rPr>
              <a:t>macrovector</a:t>
            </a:r>
            <a:endParaRPr lang="en-US" sz="1200" dirty="0">
              <a:solidFill>
                <a:schemeClr val="bg1">
                  <a:lumMod val="50000"/>
                </a:schemeClr>
              </a:solidFill>
            </a:endParaRPr>
          </a:p>
        </p:txBody>
      </p:sp>
      <p:sp>
        <p:nvSpPr>
          <p:cNvPr id="14" name="Rectangle 13">
            <a:extLst>
              <a:ext uri="{FF2B5EF4-FFF2-40B4-BE49-F238E27FC236}">
                <a16:creationId xmlns:a16="http://schemas.microsoft.com/office/drawing/2014/main" id="{F94A1699-8FE0-4130-9E76-8816547AE89B}"/>
              </a:ext>
            </a:extLst>
          </p:cNvPr>
          <p:cNvSpPr/>
          <p:nvPr/>
        </p:nvSpPr>
        <p:spPr>
          <a:xfrm>
            <a:off x="9033880" y="5959370"/>
            <a:ext cx="2873544" cy="276999"/>
          </a:xfrm>
          <a:prstGeom prst="rect">
            <a:avLst/>
          </a:prstGeom>
        </p:spPr>
        <p:txBody>
          <a:bodyPr wrap="square">
            <a:spAutoFit/>
          </a:bodyPr>
          <a:lstStyle/>
          <a:p>
            <a:r>
              <a:rPr lang="en-US" sz="1200" dirty="0">
                <a:solidFill>
                  <a:schemeClr val="tx1">
                    <a:lumMod val="50000"/>
                    <a:lumOff val="50000"/>
                  </a:schemeClr>
                </a:solidFill>
              </a:rPr>
              <a:t>OSC </a:t>
            </a:r>
            <a:r>
              <a:rPr lang="sr-Latn-RS" sz="1200" dirty="0">
                <a:solidFill>
                  <a:schemeClr val="tx1">
                    <a:lumMod val="50000"/>
                    <a:lumOff val="50000"/>
                  </a:schemeClr>
                </a:solidFill>
              </a:rPr>
              <a:t>- </a:t>
            </a:r>
            <a:r>
              <a:rPr lang="en-US" sz="1200" dirty="0">
                <a:solidFill>
                  <a:schemeClr val="tx1">
                    <a:lumMod val="50000"/>
                    <a:lumOff val="50000"/>
                  </a:schemeClr>
                </a:solidFill>
              </a:rPr>
              <a:t>LMU Open science center</a:t>
            </a:r>
            <a:r>
              <a:rPr lang="sr-Latn-RS" sz="1200" dirty="0">
                <a:solidFill>
                  <a:schemeClr val="tx1">
                    <a:lumMod val="50000"/>
                    <a:lumOff val="50000"/>
                  </a:schemeClr>
                </a:solidFill>
              </a:rPr>
              <a:t> / </a:t>
            </a:r>
            <a:r>
              <a:rPr lang="en-US" sz="1200" dirty="0">
                <a:solidFill>
                  <a:schemeClr val="tx1">
                    <a:lumMod val="50000"/>
                    <a:lumOff val="50000"/>
                  </a:schemeClr>
                </a:solidFill>
                <a:hlinkClick r:id="rId5">
                  <a:extLst>
                    <a:ext uri="{A12FA001-AC4F-418D-AE19-62706E023703}">
                      <ahyp:hlinkClr xmlns:ahyp="http://schemas.microsoft.com/office/drawing/2018/hyperlinkcolor" xmlns="" val="tx"/>
                    </a:ext>
                  </a:extLst>
                </a:hlinkClick>
              </a:rPr>
              <a:t>CC BY 4.0</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229977812"/>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7F64-655D-483B-AF9D-731378DB2D5A}"/>
              </a:ext>
            </a:extLst>
          </p:cNvPr>
          <p:cNvSpPr>
            <a:spLocks noGrp="1"/>
          </p:cNvSpPr>
          <p:nvPr>
            <p:ph type="title"/>
          </p:nvPr>
        </p:nvSpPr>
        <p:spPr/>
        <p:txBody>
          <a:bodyPr/>
          <a:lstStyle/>
          <a:p>
            <a:r>
              <a:rPr lang="en-US" b="1" dirty="0"/>
              <a:t>An example – attributing CC licensed work (2)</a:t>
            </a:r>
          </a:p>
        </p:txBody>
      </p:sp>
      <p:sp>
        <p:nvSpPr>
          <p:cNvPr id="3" name="Content Placeholder 2">
            <a:extLst>
              <a:ext uri="{FF2B5EF4-FFF2-40B4-BE49-F238E27FC236}">
                <a16:creationId xmlns:a16="http://schemas.microsoft.com/office/drawing/2014/main" id="{7D2C34C6-BB44-49F5-AD4B-3204F82FA0FE}"/>
              </a:ext>
            </a:extLst>
          </p:cNvPr>
          <p:cNvSpPr>
            <a:spLocks noGrp="1"/>
          </p:cNvSpPr>
          <p:nvPr>
            <p:ph idx="1"/>
          </p:nvPr>
        </p:nvSpPr>
        <p:spPr/>
        <p:txBody>
          <a:bodyPr>
            <a:normAutofit/>
          </a:bodyPr>
          <a:lstStyle/>
          <a:p>
            <a:pPr marL="0" indent="0">
              <a:buNone/>
            </a:pPr>
            <a:r>
              <a:rPr lang="en-US" b="1" dirty="0"/>
              <a:t>Solution</a:t>
            </a:r>
            <a:r>
              <a:rPr lang="en-US" dirty="0"/>
              <a:t> (continued):</a:t>
            </a:r>
          </a:p>
          <a:p>
            <a:pPr lvl="1"/>
            <a:r>
              <a:rPr lang="en-US" dirty="0"/>
              <a:t>Read the text. On the bottom of the page, find the </a:t>
            </a:r>
            <a:r>
              <a:rPr lang="en-US" b="1" dirty="0"/>
              <a:t>attribution template</a:t>
            </a:r>
            <a:r>
              <a:rPr lang="en-US" dirty="0"/>
              <a:t>: </a:t>
            </a:r>
            <a:r>
              <a:rPr lang="en-US" dirty="0">
                <a:solidFill>
                  <a:schemeClr val="accent2">
                    <a:lumMod val="75000"/>
                  </a:schemeClr>
                </a:solidFill>
              </a:rPr>
              <a:t>“[Title, including link to original source]” by [author, including profile page link if possible] is licensed under [license, linked to license deed if possible].</a:t>
            </a:r>
          </a:p>
          <a:p>
            <a:pPr lvl="1"/>
            <a:r>
              <a:rPr lang="en-US" dirty="0"/>
              <a:t>Use the template to create attribution. If you need further explanations, read the content of </a:t>
            </a:r>
            <a:r>
              <a:rPr lang="en-US" b="1" dirty="0">
                <a:hlinkClick r:id="rId2"/>
              </a:rPr>
              <a:t>How to Attribute a Creative Commons Licensed Work</a:t>
            </a:r>
            <a:r>
              <a:rPr lang="en-US" b="1" dirty="0"/>
              <a:t>.</a:t>
            </a:r>
          </a:p>
          <a:p>
            <a:pPr lvl="1"/>
            <a:r>
              <a:rPr lang="en-US" dirty="0"/>
              <a:t>The attribution should look like: “</a:t>
            </a:r>
            <a:r>
              <a:rPr lang="en-US" b="1" u="sng" dirty="0"/>
              <a:t>Internet of things and electric cars</a:t>
            </a:r>
            <a:r>
              <a:rPr lang="en-US" b="1" dirty="0"/>
              <a:t> by </a:t>
            </a:r>
            <a:r>
              <a:rPr lang="en-US" b="1" u="sng" dirty="0"/>
              <a:t>John Smith</a:t>
            </a:r>
            <a:r>
              <a:rPr lang="en-US" b="1" dirty="0"/>
              <a:t> is licensed under </a:t>
            </a:r>
            <a:r>
              <a:rPr lang="en-US" b="1" dirty="0">
                <a:hlinkClick r:id="rId3"/>
              </a:rPr>
              <a:t>CC BY 4.0</a:t>
            </a:r>
            <a:r>
              <a:rPr lang="en-US" dirty="0"/>
              <a:t>”. In previous sentence, the title of the work should be linked to John’s web page about electric cars and his name should be linked to his profile web page.</a:t>
            </a:r>
          </a:p>
          <a:p>
            <a:pPr lvl="1"/>
            <a:r>
              <a:rPr lang="en-US" dirty="0"/>
              <a:t>Return to </a:t>
            </a:r>
            <a:r>
              <a:rPr lang="en-US" dirty="0" err="1"/>
              <a:t>wikiHOW</a:t>
            </a:r>
            <a:r>
              <a:rPr lang="en-US" dirty="0"/>
              <a:t> page </a:t>
            </a:r>
            <a:r>
              <a:rPr lang="en-US" b="1" dirty="0">
                <a:hlinkClick r:id="rId2"/>
              </a:rPr>
              <a:t>How to Attribute a Creative Commons Licensed Work</a:t>
            </a:r>
            <a:r>
              <a:rPr lang="en-US" b="1" dirty="0"/>
              <a:t>.</a:t>
            </a:r>
            <a:endParaRPr lang="en-US" dirty="0"/>
          </a:p>
          <a:p>
            <a:pPr lvl="1"/>
            <a:endParaRPr lang="en-US" dirty="0"/>
          </a:p>
          <a:p>
            <a:pPr lvl="1"/>
            <a:endParaRPr lang="en-US" dirty="0">
              <a:solidFill>
                <a:schemeClr val="accent1">
                  <a:lumMod val="50000"/>
                </a:schemeClr>
              </a:solidFill>
            </a:endParaRPr>
          </a:p>
        </p:txBody>
      </p:sp>
    </p:spTree>
    <p:extLst>
      <p:ext uri="{BB962C8B-B14F-4D97-AF65-F5344CB8AC3E}">
        <p14:creationId xmlns:p14="http://schemas.microsoft.com/office/powerpoint/2010/main" val="4290713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7F64-655D-483B-AF9D-731378DB2D5A}"/>
              </a:ext>
            </a:extLst>
          </p:cNvPr>
          <p:cNvSpPr>
            <a:spLocks noGrp="1"/>
          </p:cNvSpPr>
          <p:nvPr>
            <p:ph type="title"/>
          </p:nvPr>
        </p:nvSpPr>
        <p:spPr/>
        <p:txBody>
          <a:bodyPr/>
          <a:lstStyle/>
          <a:p>
            <a:r>
              <a:rPr lang="en-US" b="1" dirty="0"/>
              <a:t>An example – attributing CC licensed work (3)</a:t>
            </a:r>
          </a:p>
        </p:txBody>
      </p:sp>
      <p:sp>
        <p:nvSpPr>
          <p:cNvPr id="3" name="Content Placeholder 2">
            <a:extLst>
              <a:ext uri="{FF2B5EF4-FFF2-40B4-BE49-F238E27FC236}">
                <a16:creationId xmlns:a16="http://schemas.microsoft.com/office/drawing/2014/main" id="{7D2C34C6-BB44-49F5-AD4B-3204F82FA0FE}"/>
              </a:ext>
            </a:extLst>
          </p:cNvPr>
          <p:cNvSpPr>
            <a:spLocks noGrp="1"/>
          </p:cNvSpPr>
          <p:nvPr>
            <p:ph idx="1"/>
          </p:nvPr>
        </p:nvSpPr>
        <p:spPr/>
        <p:txBody>
          <a:bodyPr>
            <a:normAutofit/>
          </a:bodyPr>
          <a:lstStyle/>
          <a:p>
            <a:pPr marL="0" indent="0">
              <a:buNone/>
            </a:pPr>
            <a:r>
              <a:rPr lang="en-US" b="1" dirty="0"/>
              <a:t>Solution</a:t>
            </a:r>
            <a:r>
              <a:rPr lang="en-US" dirty="0"/>
              <a:t> (continued):</a:t>
            </a:r>
          </a:p>
          <a:p>
            <a:pPr lvl="1"/>
            <a:r>
              <a:rPr lang="en-US" dirty="0"/>
              <a:t>Click on “Sample Attributions” and on </a:t>
            </a:r>
            <a:r>
              <a:rPr lang="en-US" b="1" u="sng" dirty="0">
                <a:hlinkClick r:id="rId2"/>
              </a:rPr>
              <a:t>Creative Commons Attribution for Modified Material</a:t>
            </a:r>
            <a:r>
              <a:rPr lang="en-US" dirty="0"/>
              <a:t>, where you can find attribution example (if changes were made).</a:t>
            </a:r>
          </a:p>
          <a:p>
            <a:pPr lvl="1"/>
            <a:r>
              <a:rPr lang="en-US" dirty="0"/>
              <a:t>Read the text. On the bottom of the text, find the </a:t>
            </a:r>
            <a:r>
              <a:rPr lang="en-US" b="1" dirty="0"/>
              <a:t>attribution sample</a:t>
            </a:r>
            <a:r>
              <a:rPr lang="en-US" dirty="0"/>
              <a:t>, which is similar to previous one but contains a “/” in the end followed by indication of what was changed.</a:t>
            </a:r>
          </a:p>
          <a:p>
            <a:pPr lvl="1"/>
            <a:r>
              <a:rPr lang="en-US" b="1" dirty="0"/>
              <a:t>Use the template to create attribution</a:t>
            </a:r>
            <a:r>
              <a:rPr lang="en-US" dirty="0"/>
              <a:t>. If you need further explanations, read the content of </a:t>
            </a:r>
            <a:r>
              <a:rPr lang="en-US" b="1" dirty="0">
                <a:hlinkClick r:id="rId3"/>
              </a:rPr>
              <a:t>How to Attribute a Creative Commons Licensed Work</a:t>
            </a:r>
            <a:r>
              <a:rPr lang="en-US" b="1" dirty="0"/>
              <a:t>.</a:t>
            </a:r>
          </a:p>
          <a:p>
            <a:pPr lvl="1"/>
            <a:r>
              <a:rPr lang="en-US" dirty="0"/>
              <a:t>The attribution should look like: “</a:t>
            </a:r>
            <a:r>
              <a:rPr lang="en-US" b="1" u="sng" dirty="0"/>
              <a:t>Internet of things and electric cars</a:t>
            </a:r>
            <a:r>
              <a:rPr lang="en-US" b="1" dirty="0"/>
              <a:t> by </a:t>
            </a:r>
            <a:r>
              <a:rPr lang="en-US" b="1" u="sng" dirty="0"/>
              <a:t>John Smith</a:t>
            </a:r>
            <a:r>
              <a:rPr lang="en-US" b="1" dirty="0"/>
              <a:t> is licensed under </a:t>
            </a:r>
            <a:r>
              <a:rPr lang="en-US" b="1" dirty="0">
                <a:hlinkClick r:id="rId4"/>
              </a:rPr>
              <a:t>CC BY 4.0</a:t>
            </a:r>
            <a:r>
              <a:rPr lang="en-US" b="1" dirty="0"/>
              <a:t> / Original chapter separated into bulleted points”</a:t>
            </a:r>
          </a:p>
          <a:p>
            <a:pPr lvl="1"/>
            <a:endParaRPr lang="en-US" dirty="0"/>
          </a:p>
          <a:p>
            <a:pPr lvl="1"/>
            <a:endParaRPr lang="en-US" dirty="0">
              <a:solidFill>
                <a:schemeClr val="accent1">
                  <a:lumMod val="50000"/>
                </a:schemeClr>
              </a:solidFill>
            </a:endParaRPr>
          </a:p>
        </p:txBody>
      </p:sp>
    </p:spTree>
    <p:extLst>
      <p:ext uri="{BB962C8B-B14F-4D97-AF65-F5344CB8AC3E}">
        <p14:creationId xmlns:p14="http://schemas.microsoft.com/office/powerpoint/2010/main" val="3461876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891A-B9D1-47A1-A8CB-274BD64847A1}"/>
              </a:ext>
            </a:extLst>
          </p:cNvPr>
          <p:cNvSpPr>
            <a:spLocks noGrp="1"/>
          </p:cNvSpPr>
          <p:nvPr>
            <p:ph type="title"/>
          </p:nvPr>
        </p:nvSpPr>
        <p:spPr/>
        <p:txBody>
          <a:bodyPr/>
          <a:lstStyle/>
          <a:p>
            <a:r>
              <a:rPr lang="en-US" b="1" dirty="0"/>
              <a:t>Software licensing</a:t>
            </a:r>
          </a:p>
        </p:txBody>
      </p:sp>
      <p:sp>
        <p:nvSpPr>
          <p:cNvPr id="3" name="Content Placeholder 2">
            <a:extLst>
              <a:ext uri="{FF2B5EF4-FFF2-40B4-BE49-F238E27FC236}">
                <a16:creationId xmlns:a16="http://schemas.microsoft.com/office/drawing/2014/main" id="{0A1ED342-EFE3-4B62-B980-5CE4DE4723EC}"/>
              </a:ext>
            </a:extLst>
          </p:cNvPr>
          <p:cNvSpPr>
            <a:spLocks noGrp="1"/>
          </p:cNvSpPr>
          <p:nvPr>
            <p:ph idx="1"/>
          </p:nvPr>
        </p:nvSpPr>
        <p:spPr/>
        <p:txBody>
          <a:bodyPr/>
          <a:lstStyle/>
          <a:p>
            <a:r>
              <a:rPr lang="en-US" dirty="0"/>
              <a:t>Creative Commons licenses </a:t>
            </a:r>
            <a:r>
              <a:rPr lang="en-US" b="1" dirty="0"/>
              <a:t>should not be used for licensing software </a:t>
            </a:r>
            <a:r>
              <a:rPr lang="en-US" dirty="0"/>
              <a:t>because they were not designed for that purpose, as the organization states</a:t>
            </a:r>
          </a:p>
          <a:p>
            <a:r>
              <a:rPr lang="en-US" dirty="0"/>
              <a:t>Software developers should use appropriate licenses like those collected by the Open Source Initiative or Free Software Foundation (</a:t>
            </a:r>
            <a:r>
              <a:rPr lang="en-US" u="sng" dirty="0">
                <a:hlinkClick r:id="rId2"/>
              </a:rPr>
              <a:t>https://choosealicense.com</a:t>
            </a:r>
            <a:r>
              <a:rPr lang="en-US" dirty="0"/>
              <a:t>)</a:t>
            </a:r>
          </a:p>
        </p:txBody>
      </p:sp>
    </p:spTree>
    <p:extLst>
      <p:ext uri="{BB962C8B-B14F-4D97-AF65-F5344CB8AC3E}">
        <p14:creationId xmlns:p14="http://schemas.microsoft.com/office/powerpoint/2010/main" val="1986307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82C3-46EE-4EA6-8581-3DEF43F5D7D9}"/>
              </a:ext>
            </a:extLst>
          </p:cNvPr>
          <p:cNvSpPr>
            <a:spLocks noGrp="1"/>
          </p:cNvSpPr>
          <p:nvPr>
            <p:ph type="title"/>
          </p:nvPr>
        </p:nvSpPr>
        <p:spPr/>
        <p:txBody>
          <a:bodyPr/>
          <a:lstStyle/>
          <a:p>
            <a:r>
              <a:rPr lang="en-US" b="1" dirty="0"/>
              <a:t>Example</a:t>
            </a:r>
            <a:r>
              <a:rPr lang="sr-Latn-RS" b="1" dirty="0"/>
              <a:t>:</a:t>
            </a:r>
            <a:r>
              <a:rPr lang="en-US" b="1" dirty="0"/>
              <a:t> </a:t>
            </a:r>
            <a:r>
              <a:rPr lang="en-US" b="1" dirty="0" err="1"/>
              <a:t>OpenClick</a:t>
            </a:r>
            <a:r>
              <a:rPr lang="en-US" b="1" dirty="0"/>
              <a:t> License</a:t>
            </a:r>
          </a:p>
        </p:txBody>
      </p:sp>
      <p:sp>
        <p:nvSpPr>
          <p:cNvPr id="3" name="Content Placeholder 2">
            <a:extLst>
              <a:ext uri="{FF2B5EF4-FFF2-40B4-BE49-F238E27FC236}">
                <a16:creationId xmlns:a16="http://schemas.microsoft.com/office/drawing/2014/main" id="{58564B79-487A-488B-9D00-57188D0DBAC3}"/>
              </a:ext>
            </a:extLst>
          </p:cNvPr>
          <p:cNvSpPr>
            <a:spLocks noGrp="1"/>
          </p:cNvSpPr>
          <p:nvPr>
            <p:ph idx="1"/>
          </p:nvPr>
        </p:nvSpPr>
        <p:spPr>
          <a:xfrm>
            <a:off x="838200" y="1825625"/>
            <a:ext cx="10515600" cy="2980055"/>
          </a:xfrm>
        </p:spPr>
        <p:txBody>
          <a:bodyPr>
            <a:normAutofit/>
          </a:bodyPr>
          <a:lstStyle/>
          <a:p>
            <a:r>
              <a:rPr lang="en-US" dirty="0"/>
              <a:t>License text : </a:t>
            </a:r>
            <a:br>
              <a:rPr lang="en-US" dirty="0"/>
            </a:br>
            <a:r>
              <a:rPr lang="en-US" dirty="0">
                <a:hlinkClick r:id="rId2"/>
              </a:rPr>
              <a:t>http://www.apache.org/licenses/LICENSE-2.0</a:t>
            </a:r>
            <a:endParaRPr lang="sr-Latn-RS" dirty="0"/>
          </a:p>
          <a:p>
            <a:r>
              <a:rPr lang="en-US" dirty="0"/>
              <a:t>License information</a:t>
            </a:r>
            <a:r>
              <a:rPr lang="sr-Latn-RS" dirty="0"/>
              <a:t>: </a:t>
            </a:r>
            <a:r>
              <a:rPr lang="en-US" dirty="0">
                <a:hlinkClick r:id="rId3"/>
              </a:rPr>
              <a:t>http://www.openclick.rs/index.php/en/resources/licensing</a:t>
            </a:r>
            <a:endParaRPr lang="sr-Latn-RS" dirty="0"/>
          </a:p>
          <a:p>
            <a:endParaRPr lang="sr-Latn-RS" dirty="0"/>
          </a:p>
          <a:p>
            <a:r>
              <a:rPr lang="sr-Latn-RS" dirty="0" err="1"/>
              <a:t>Attributation</a:t>
            </a:r>
            <a:r>
              <a:rPr lang="sr-Latn-RS" dirty="0"/>
              <a:t> </a:t>
            </a:r>
            <a:r>
              <a:rPr lang="sr-Latn-RS" dirty="0" err="1"/>
              <a:t>only</a:t>
            </a:r>
            <a:r>
              <a:rPr lang="sr-Latn-RS" dirty="0"/>
              <a:t> </a:t>
            </a:r>
            <a:r>
              <a:rPr lang="sr-Latn-RS" dirty="0" err="1"/>
              <a:t>and</a:t>
            </a:r>
            <a:r>
              <a:rPr lang="sr-Latn-RS" dirty="0"/>
              <a:t> patent </a:t>
            </a:r>
            <a:r>
              <a:rPr lang="sr-Latn-RS" dirty="0" err="1"/>
              <a:t>rights</a:t>
            </a:r>
            <a:r>
              <a:rPr lang="sr-Latn-RS" dirty="0"/>
              <a:t> </a:t>
            </a:r>
            <a:r>
              <a:rPr lang="sr-Latn-RS" dirty="0" err="1"/>
              <a:t>protected</a:t>
            </a:r>
            <a:endParaRPr lang="en-US" dirty="0"/>
          </a:p>
          <a:p>
            <a:endParaRPr lang="sr-Latn-RS" dirty="0"/>
          </a:p>
        </p:txBody>
      </p:sp>
    </p:spTree>
    <p:extLst>
      <p:ext uri="{BB962C8B-B14F-4D97-AF65-F5344CB8AC3E}">
        <p14:creationId xmlns:p14="http://schemas.microsoft.com/office/powerpoint/2010/main" val="2223298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D912-361D-42CA-825C-216249AE3A57}"/>
              </a:ext>
            </a:extLst>
          </p:cNvPr>
          <p:cNvSpPr>
            <a:spLocks noGrp="1"/>
          </p:cNvSpPr>
          <p:nvPr>
            <p:ph type="title"/>
          </p:nvPr>
        </p:nvSpPr>
        <p:spPr/>
        <p:txBody>
          <a:bodyPr/>
          <a:lstStyle/>
          <a:p>
            <a:r>
              <a:rPr lang="en-US" b="1" dirty="0"/>
              <a:t>File formats and open science</a:t>
            </a:r>
          </a:p>
        </p:txBody>
      </p:sp>
      <p:sp>
        <p:nvSpPr>
          <p:cNvPr id="3" name="Content Placeholder 2">
            <a:extLst>
              <a:ext uri="{FF2B5EF4-FFF2-40B4-BE49-F238E27FC236}">
                <a16:creationId xmlns:a16="http://schemas.microsoft.com/office/drawing/2014/main" id="{E2641B4D-88F6-4890-BA42-9C448A64F7F2}"/>
              </a:ext>
            </a:extLst>
          </p:cNvPr>
          <p:cNvSpPr>
            <a:spLocks noGrp="1"/>
          </p:cNvSpPr>
          <p:nvPr>
            <p:ph idx="1"/>
          </p:nvPr>
        </p:nvSpPr>
        <p:spPr/>
        <p:txBody>
          <a:bodyPr>
            <a:normAutofit/>
          </a:bodyPr>
          <a:lstStyle/>
          <a:p>
            <a:pPr lvl="0"/>
            <a:r>
              <a:rPr lang="en-US" b="1" dirty="0"/>
              <a:t>A file format</a:t>
            </a:r>
            <a:r>
              <a:rPr lang="en-US" dirty="0"/>
              <a:t> is a standard way that information is encoded for storage in a computer file</a:t>
            </a:r>
          </a:p>
          <a:p>
            <a:pPr lvl="0"/>
            <a:r>
              <a:rPr lang="en-US" dirty="0"/>
              <a:t>Not all formats have freely available specification documents, partly because some developers view their specification documents as trade secrets</a:t>
            </a:r>
          </a:p>
          <a:p>
            <a:r>
              <a:rPr lang="en-US" b="1" dirty="0"/>
              <a:t>Within the context of Open Science</a:t>
            </a:r>
            <a:r>
              <a:rPr lang="en-US" dirty="0"/>
              <a:t>, files should not be compressed or encrypted and should avoid proprietary or patent-encumbered formats in favor of </a:t>
            </a:r>
            <a:r>
              <a:rPr lang="en-US" b="1" dirty="0"/>
              <a:t>open formats</a:t>
            </a:r>
            <a:r>
              <a:rPr lang="en-US" dirty="0"/>
              <a:t>. This ensures the access and re-usability of the content</a:t>
            </a:r>
          </a:p>
        </p:txBody>
      </p:sp>
      <p:pic>
        <p:nvPicPr>
          <p:cNvPr id="5" name="Graphic 4" descr="Paper">
            <a:extLst>
              <a:ext uri="{FF2B5EF4-FFF2-40B4-BE49-F238E27FC236}">
                <a16:creationId xmlns:a16="http://schemas.microsoft.com/office/drawing/2014/main" id="{C5528634-C4C1-4173-8ACE-904E514D7B6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808028" y="478167"/>
            <a:ext cx="914400" cy="914400"/>
          </a:xfrm>
          <a:prstGeom prst="rect">
            <a:avLst/>
          </a:prstGeom>
        </p:spPr>
      </p:pic>
      <p:pic>
        <p:nvPicPr>
          <p:cNvPr id="7" name="Graphic 6" descr="Open folder">
            <a:extLst>
              <a:ext uri="{FF2B5EF4-FFF2-40B4-BE49-F238E27FC236}">
                <a16:creationId xmlns:a16="http://schemas.microsoft.com/office/drawing/2014/main" id="{CBFAE3FB-2E42-43E8-BAAB-94CCB00B8F2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96600" y="478167"/>
            <a:ext cx="914400" cy="914400"/>
          </a:xfrm>
          <a:prstGeom prst="rect">
            <a:avLst/>
          </a:prstGeom>
        </p:spPr>
      </p:pic>
    </p:spTree>
    <p:extLst>
      <p:ext uri="{BB962C8B-B14F-4D97-AF65-F5344CB8AC3E}">
        <p14:creationId xmlns:p14="http://schemas.microsoft.com/office/powerpoint/2010/main" val="30180207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8C63-BB51-450D-938B-6B64C62FE6C6}"/>
              </a:ext>
            </a:extLst>
          </p:cNvPr>
          <p:cNvSpPr>
            <a:spLocks noGrp="1"/>
          </p:cNvSpPr>
          <p:nvPr>
            <p:ph type="title"/>
          </p:nvPr>
        </p:nvSpPr>
        <p:spPr/>
        <p:txBody>
          <a:bodyPr/>
          <a:lstStyle/>
          <a:p>
            <a:r>
              <a:rPr lang="en-US" b="1" dirty="0"/>
              <a:t>Examples for open file formats </a:t>
            </a:r>
          </a:p>
        </p:txBody>
      </p:sp>
      <p:sp>
        <p:nvSpPr>
          <p:cNvPr id="3" name="Content Placeholder 2">
            <a:extLst>
              <a:ext uri="{FF2B5EF4-FFF2-40B4-BE49-F238E27FC236}">
                <a16:creationId xmlns:a16="http://schemas.microsoft.com/office/drawing/2014/main" id="{2B308964-5902-4A19-955C-5F246E6DB1B8}"/>
              </a:ext>
            </a:extLst>
          </p:cNvPr>
          <p:cNvSpPr>
            <a:spLocks noGrp="1"/>
          </p:cNvSpPr>
          <p:nvPr>
            <p:ph idx="1"/>
          </p:nvPr>
        </p:nvSpPr>
        <p:spPr>
          <a:ln>
            <a:noFill/>
          </a:ln>
        </p:spPr>
        <p:txBody>
          <a:bodyPr/>
          <a:lstStyle/>
          <a:p>
            <a:r>
              <a:rPr lang="en-US" dirty="0"/>
              <a:t>Text: TXT, ODT, PDF/A, XML</a:t>
            </a:r>
          </a:p>
          <a:p>
            <a:r>
              <a:rPr lang="en-US" dirty="0"/>
              <a:t>Tabular data: </a:t>
            </a:r>
            <a:r>
              <a:rPr lang="en-US" dirty="0">
                <a:solidFill>
                  <a:srgbClr val="C00000"/>
                </a:solidFill>
              </a:rPr>
              <a:t>CSV</a:t>
            </a:r>
            <a:r>
              <a:rPr lang="en-US" dirty="0"/>
              <a:t>, TSV</a:t>
            </a:r>
          </a:p>
          <a:p>
            <a:r>
              <a:rPr lang="en-US" dirty="0"/>
              <a:t>Image: TIFF, PNG, JPG 2000, SVG, </a:t>
            </a:r>
            <a:r>
              <a:rPr lang="en-US" dirty="0" err="1"/>
              <a:t>WebP</a:t>
            </a:r>
            <a:endParaRPr lang="en-US" dirty="0"/>
          </a:p>
          <a:p>
            <a:r>
              <a:rPr lang="en-US" dirty="0"/>
              <a:t>Audio: WAV, FLAC, OPUS</a:t>
            </a:r>
          </a:p>
          <a:p>
            <a:r>
              <a:rPr lang="en-US" dirty="0"/>
              <a:t>Video: MPEG2, Theora, VP8, VP9, AV1, Motion JPG 2000 (MJ2),</a:t>
            </a:r>
          </a:p>
          <a:p>
            <a:r>
              <a:rPr lang="en-US" dirty="0"/>
              <a:t>Binary hierarchical data: HDF5</a:t>
            </a:r>
          </a:p>
        </p:txBody>
      </p:sp>
      <p:pic>
        <p:nvPicPr>
          <p:cNvPr id="6" name="Graphic 5" descr="Document">
            <a:extLst>
              <a:ext uri="{FF2B5EF4-FFF2-40B4-BE49-F238E27FC236}">
                <a16:creationId xmlns:a16="http://schemas.microsoft.com/office/drawing/2014/main" id="{9058F0F4-F5C2-4F4C-9CB0-AB06E6B805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52857" y="461225"/>
            <a:ext cx="914400" cy="914400"/>
          </a:xfrm>
          <a:prstGeom prst="rect">
            <a:avLst/>
          </a:prstGeom>
        </p:spPr>
      </p:pic>
      <p:pic>
        <p:nvPicPr>
          <p:cNvPr id="8" name="Graphic 7" descr="Bar chart">
            <a:extLst>
              <a:ext uri="{FF2B5EF4-FFF2-40B4-BE49-F238E27FC236}">
                <a16:creationId xmlns:a16="http://schemas.microsoft.com/office/drawing/2014/main" id="{9974636B-F8BB-4C63-97F5-AE3A2F6ABE9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890314" y="1510558"/>
            <a:ext cx="914400" cy="914400"/>
          </a:xfrm>
          <a:prstGeom prst="rect">
            <a:avLst/>
          </a:prstGeom>
        </p:spPr>
      </p:pic>
      <p:pic>
        <p:nvPicPr>
          <p:cNvPr id="10" name="Graphic 9" descr="Clapper board">
            <a:extLst>
              <a:ext uri="{FF2B5EF4-FFF2-40B4-BE49-F238E27FC236}">
                <a16:creationId xmlns:a16="http://schemas.microsoft.com/office/drawing/2014/main" id="{9B99B251-ED05-4DA9-A95D-F56D87454AA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13943" y="683879"/>
            <a:ext cx="914400" cy="914400"/>
          </a:xfrm>
          <a:prstGeom prst="rect">
            <a:avLst/>
          </a:prstGeom>
        </p:spPr>
      </p:pic>
      <p:pic>
        <p:nvPicPr>
          <p:cNvPr id="12" name="Graphic 11" descr="Music note">
            <a:extLst>
              <a:ext uri="{FF2B5EF4-FFF2-40B4-BE49-F238E27FC236}">
                <a16:creationId xmlns:a16="http://schemas.microsoft.com/office/drawing/2014/main" id="{2C095287-A045-4573-96BD-AA302CDBE0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19286" y="2163082"/>
            <a:ext cx="914400" cy="914400"/>
          </a:xfrm>
          <a:prstGeom prst="rect">
            <a:avLst/>
          </a:prstGeom>
        </p:spPr>
      </p:pic>
    </p:spTree>
    <p:extLst>
      <p:ext uri="{BB962C8B-B14F-4D97-AF65-F5344CB8AC3E}">
        <p14:creationId xmlns:p14="http://schemas.microsoft.com/office/powerpoint/2010/main" val="448151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4302-15E9-432F-BA0B-E1FF1E49E16C}"/>
              </a:ext>
            </a:extLst>
          </p:cNvPr>
          <p:cNvSpPr>
            <a:spLocks noGrp="1"/>
          </p:cNvSpPr>
          <p:nvPr>
            <p:ph type="title"/>
          </p:nvPr>
        </p:nvSpPr>
        <p:spPr/>
        <p:txBody>
          <a:bodyPr/>
          <a:lstStyle/>
          <a:p>
            <a:r>
              <a:rPr lang="en-US" b="1" dirty="0"/>
              <a:t>Collaborative platforms</a:t>
            </a:r>
          </a:p>
        </p:txBody>
      </p:sp>
      <p:sp>
        <p:nvSpPr>
          <p:cNvPr id="3" name="Content Placeholder 2">
            <a:extLst>
              <a:ext uri="{FF2B5EF4-FFF2-40B4-BE49-F238E27FC236}">
                <a16:creationId xmlns:a16="http://schemas.microsoft.com/office/drawing/2014/main" id="{38C84ADE-BEA3-4DE6-B3E9-611F97444C62}"/>
              </a:ext>
            </a:extLst>
          </p:cNvPr>
          <p:cNvSpPr>
            <a:spLocks noGrp="1"/>
          </p:cNvSpPr>
          <p:nvPr>
            <p:ph idx="1"/>
          </p:nvPr>
        </p:nvSpPr>
        <p:spPr>
          <a:xfrm>
            <a:off x="838200" y="1825625"/>
            <a:ext cx="9562525" cy="3987346"/>
          </a:xfrm>
        </p:spPr>
        <p:txBody>
          <a:bodyPr>
            <a:normAutofit lnSpcReduction="10000"/>
          </a:bodyPr>
          <a:lstStyle/>
          <a:p>
            <a:r>
              <a:rPr lang="en-US" dirty="0"/>
              <a:t>Collaborative platforms are</a:t>
            </a:r>
            <a:r>
              <a:rPr lang="en-US" b="1" dirty="0"/>
              <a:t> usually online services that provide a virtual environment to which multiple people (geographically-dispersed) can concurrently connect and work on the same task</a:t>
            </a:r>
            <a:endParaRPr lang="en-US" dirty="0"/>
          </a:p>
          <a:p>
            <a:r>
              <a:rPr lang="en-US" b="1" dirty="0"/>
              <a:t>Virtual research environments (VREs)</a:t>
            </a:r>
            <a:r>
              <a:rPr lang="en-US" dirty="0"/>
              <a:t> facilitate sharing and collaboration tools (e.g. forums), collaborative document hosting and discipline-specific tools</a:t>
            </a:r>
          </a:p>
          <a:p>
            <a:r>
              <a:rPr lang="en-US" b="1" dirty="0"/>
              <a:t>Single specific tools </a:t>
            </a:r>
            <a:r>
              <a:rPr lang="en-US" dirty="0"/>
              <a:t>enable researchers to work together in real time on specific aspects of research (such as writing or analysis). Include </a:t>
            </a:r>
            <a:r>
              <a:rPr lang="en-US" b="1" dirty="0"/>
              <a:t>social networks</a:t>
            </a:r>
            <a:r>
              <a:rPr lang="en-US" dirty="0"/>
              <a:t>.</a:t>
            </a:r>
          </a:p>
          <a:p>
            <a:endParaRPr lang="en-US" dirty="0"/>
          </a:p>
        </p:txBody>
      </p:sp>
      <p:grpSp>
        <p:nvGrpSpPr>
          <p:cNvPr id="4" name="Group 3">
            <a:extLst>
              <a:ext uri="{FF2B5EF4-FFF2-40B4-BE49-F238E27FC236}">
                <a16:creationId xmlns:a16="http://schemas.microsoft.com/office/drawing/2014/main" id="{E2C11922-8DBA-4AFB-B244-AE976BAF82E2}"/>
              </a:ext>
            </a:extLst>
          </p:cNvPr>
          <p:cNvGrpSpPr/>
          <p:nvPr/>
        </p:nvGrpSpPr>
        <p:grpSpPr>
          <a:xfrm>
            <a:off x="9912927" y="365129"/>
            <a:ext cx="1662546" cy="1627250"/>
            <a:chOff x="662511" y="1783959"/>
            <a:chExt cx="3029131" cy="2964822"/>
          </a:xfrm>
        </p:grpSpPr>
        <p:pic>
          <p:nvPicPr>
            <p:cNvPr id="5" name="Graphic 4" descr="Meeting">
              <a:extLst>
                <a:ext uri="{FF2B5EF4-FFF2-40B4-BE49-F238E27FC236}">
                  <a16:creationId xmlns:a16="http://schemas.microsoft.com/office/drawing/2014/main" id="{B37CE197-A0C1-4A1D-AA1B-CDD2C0EB310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2511" y="3370822"/>
              <a:ext cx="914400" cy="914400"/>
            </a:xfrm>
            <a:prstGeom prst="rect">
              <a:avLst/>
            </a:prstGeom>
          </p:spPr>
        </p:pic>
        <p:pic>
          <p:nvPicPr>
            <p:cNvPr id="6" name="Graphic 5" descr="Man">
              <a:extLst>
                <a:ext uri="{FF2B5EF4-FFF2-40B4-BE49-F238E27FC236}">
                  <a16:creationId xmlns:a16="http://schemas.microsoft.com/office/drawing/2014/main" id="{3AF12A68-8CF0-441D-8D91-EE0538CA948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62797" y="1783959"/>
              <a:ext cx="914400" cy="914400"/>
            </a:xfrm>
            <a:prstGeom prst="rect">
              <a:avLst/>
            </a:prstGeom>
          </p:spPr>
        </p:pic>
        <p:pic>
          <p:nvPicPr>
            <p:cNvPr id="7" name="Graphic 6" descr="Group of men">
              <a:extLst>
                <a:ext uri="{FF2B5EF4-FFF2-40B4-BE49-F238E27FC236}">
                  <a16:creationId xmlns:a16="http://schemas.microsoft.com/office/drawing/2014/main" id="{DFAB1662-AECB-4485-A2DF-CE3478A7F97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77242" y="3429000"/>
              <a:ext cx="914400" cy="914400"/>
            </a:xfrm>
            <a:prstGeom prst="rect">
              <a:avLst/>
            </a:prstGeom>
          </p:spPr>
        </p:pic>
        <p:sp>
          <p:nvSpPr>
            <p:cNvPr id="8" name="Arc 7">
              <a:extLst>
                <a:ext uri="{FF2B5EF4-FFF2-40B4-BE49-F238E27FC236}">
                  <a16:creationId xmlns:a16="http://schemas.microsoft.com/office/drawing/2014/main" id="{1FA14726-D6F4-40C2-92B1-0DFC1FD91B18}"/>
                </a:ext>
              </a:extLst>
            </p:cNvPr>
            <p:cNvSpPr/>
            <p:nvPr/>
          </p:nvSpPr>
          <p:spPr>
            <a:xfrm rot="393385">
              <a:off x="2135550" y="2573932"/>
              <a:ext cx="1168037" cy="1239673"/>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FB83FEB7-7D43-4998-B1D0-4405A1DBCBFC}"/>
                </a:ext>
              </a:extLst>
            </p:cNvPr>
            <p:cNvSpPr/>
            <p:nvPr/>
          </p:nvSpPr>
          <p:spPr>
            <a:xfrm rot="8316142">
              <a:off x="1619378" y="3509108"/>
              <a:ext cx="1168037" cy="1239673"/>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B8DBDB7A-8A29-4C0B-BE55-CFE55514DAD5}"/>
                </a:ext>
              </a:extLst>
            </p:cNvPr>
            <p:cNvSpPr/>
            <p:nvPr/>
          </p:nvSpPr>
          <p:spPr>
            <a:xfrm rot="15971593">
              <a:off x="1123574" y="2536089"/>
              <a:ext cx="1168037" cy="1239673"/>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21305518"/>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47AA-2D12-4BF0-9719-47233D902BC7}"/>
              </a:ext>
            </a:extLst>
          </p:cNvPr>
          <p:cNvSpPr>
            <a:spLocks noGrp="1"/>
          </p:cNvSpPr>
          <p:nvPr>
            <p:ph type="title"/>
          </p:nvPr>
        </p:nvSpPr>
        <p:spPr/>
        <p:txBody>
          <a:bodyPr/>
          <a:lstStyle/>
          <a:p>
            <a:r>
              <a:rPr lang="en-US" b="1" dirty="0"/>
              <a:t>What are Open educational resources? </a:t>
            </a:r>
          </a:p>
        </p:txBody>
      </p:sp>
      <p:sp>
        <p:nvSpPr>
          <p:cNvPr id="3" name="Content Placeholder 2">
            <a:extLst>
              <a:ext uri="{FF2B5EF4-FFF2-40B4-BE49-F238E27FC236}">
                <a16:creationId xmlns:a16="http://schemas.microsoft.com/office/drawing/2014/main" id="{0E8A3E37-080D-4E8E-A03B-2F38464296AB}"/>
              </a:ext>
            </a:extLst>
          </p:cNvPr>
          <p:cNvSpPr>
            <a:spLocks noGrp="1"/>
          </p:cNvSpPr>
          <p:nvPr>
            <p:ph idx="1"/>
          </p:nvPr>
        </p:nvSpPr>
        <p:spPr>
          <a:xfrm>
            <a:off x="838199" y="1825625"/>
            <a:ext cx="10711543" cy="3932918"/>
          </a:xfrm>
        </p:spPr>
        <p:txBody>
          <a:bodyPr>
            <a:normAutofit fontScale="92500" lnSpcReduction="10000"/>
          </a:bodyPr>
          <a:lstStyle/>
          <a:p>
            <a:pPr lvl="0"/>
            <a:r>
              <a:rPr lang="en-US" dirty="0"/>
              <a:t>"</a:t>
            </a:r>
            <a:r>
              <a:rPr lang="en-US" b="1" dirty="0"/>
              <a:t>Teaching, learning and research materials </a:t>
            </a:r>
            <a:r>
              <a:rPr lang="en-US" dirty="0"/>
              <a:t>in any medium – digital or otherwise – </a:t>
            </a:r>
            <a:r>
              <a:rPr lang="en-US" b="1" dirty="0"/>
              <a:t>that reside in the public domain or have been released under an open license </a:t>
            </a:r>
            <a:r>
              <a:rPr lang="en-US" dirty="0"/>
              <a:t>that permits </a:t>
            </a:r>
            <a:r>
              <a:rPr lang="en-US" b="1" dirty="0"/>
              <a:t>no-cost access, use, adaptation and redistribution </a:t>
            </a:r>
            <a:r>
              <a:rPr lang="en-US" dirty="0"/>
              <a:t>by others </a:t>
            </a:r>
            <a:r>
              <a:rPr lang="en-US" b="1" dirty="0"/>
              <a:t>with no or limited restrictions</a:t>
            </a:r>
            <a:r>
              <a:rPr lang="en-US" dirty="0"/>
              <a:t>" (</a:t>
            </a:r>
            <a:r>
              <a:rPr lang="en-US" u="sng" dirty="0">
                <a:hlinkClick r:id="rId3"/>
              </a:rPr>
              <a:t>William and Flora Hewlett Foundation definition</a:t>
            </a:r>
            <a:r>
              <a:rPr lang="en-US" dirty="0"/>
              <a:t>)</a:t>
            </a:r>
          </a:p>
          <a:p>
            <a:pPr lvl="0"/>
            <a:r>
              <a:rPr lang="en-US" b="1" dirty="0"/>
              <a:t>Open educational resources include:</a:t>
            </a:r>
          </a:p>
          <a:p>
            <a:pPr lvl="1"/>
            <a:r>
              <a:rPr lang="en-US" dirty="0"/>
              <a:t>full courses, course materials, modules, </a:t>
            </a:r>
          </a:p>
          <a:p>
            <a:pPr lvl="1"/>
            <a:r>
              <a:rPr lang="en-US" dirty="0"/>
              <a:t>textbooks, streaming videos, images, </a:t>
            </a:r>
          </a:p>
          <a:p>
            <a:pPr lvl="1"/>
            <a:r>
              <a:rPr lang="en-US" dirty="0"/>
              <a:t>tests, software, </a:t>
            </a:r>
          </a:p>
          <a:p>
            <a:pPr lvl="1"/>
            <a:r>
              <a:rPr lang="en-US" dirty="0"/>
              <a:t>any other tools, materials, or techniques </a:t>
            </a:r>
            <a:br>
              <a:rPr lang="en-US" dirty="0"/>
            </a:br>
            <a:r>
              <a:rPr lang="en-US" dirty="0"/>
              <a:t>used to support access to knowledge.</a:t>
            </a:r>
          </a:p>
          <a:p>
            <a:endParaRPr lang="en-US" dirty="0"/>
          </a:p>
        </p:txBody>
      </p:sp>
      <p:grpSp>
        <p:nvGrpSpPr>
          <p:cNvPr id="11" name="Group 10">
            <a:extLst>
              <a:ext uri="{FF2B5EF4-FFF2-40B4-BE49-F238E27FC236}">
                <a16:creationId xmlns:a16="http://schemas.microsoft.com/office/drawing/2014/main" id="{2701306A-51BC-4901-A858-3D641CBB1A0B}"/>
              </a:ext>
            </a:extLst>
          </p:cNvPr>
          <p:cNvGrpSpPr/>
          <p:nvPr/>
        </p:nvGrpSpPr>
        <p:grpSpPr>
          <a:xfrm>
            <a:off x="7505384" y="3429000"/>
            <a:ext cx="2041387" cy="2127823"/>
            <a:chOff x="752282" y="1258214"/>
            <a:chExt cx="3818613" cy="3681304"/>
          </a:xfrm>
        </p:grpSpPr>
        <p:pic>
          <p:nvPicPr>
            <p:cNvPr id="4" name="Graphic 3" descr="Database">
              <a:extLst>
                <a:ext uri="{FF2B5EF4-FFF2-40B4-BE49-F238E27FC236}">
                  <a16:creationId xmlns:a16="http://schemas.microsoft.com/office/drawing/2014/main" id="{2B071BBA-41CB-4FC6-9F84-B2DD39B2605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4086" y="1783959"/>
              <a:ext cx="914400" cy="914400"/>
            </a:xfrm>
            <a:prstGeom prst="rect">
              <a:avLst/>
            </a:prstGeom>
          </p:spPr>
        </p:pic>
        <p:pic>
          <p:nvPicPr>
            <p:cNvPr id="5" name="Graphic 4" descr="Clapper board">
              <a:extLst>
                <a:ext uri="{FF2B5EF4-FFF2-40B4-BE49-F238E27FC236}">
                  <a16:creationId xmlns:a16="http://schemas.microsoft.com/office/drawing/2014/main" id="{2402083D-1B46-4C95-BEA5-5BAB77930D2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831617" y="4025118"/>
              <a:ext cx="914400" cy="914400"/>
            </a:xfrm>
            <a:prstGeom prst="rect">
              <a:avLst/>
            </a:prstGeom>
          </p:spPr>
        </p:pic>
        <p:pic>
          <p:nvPicPr>
            <p:cNvPr id="6" name="Graphic 5" descr="Books on shelf">
              <a:extLst>
                <a:ext uri="{FF2B5EF4-FFF2-40B4-BE49-F238E27FC236}">
                  <a16:creationId xmlns:a16="http://schemas.microsoft.com/office/drawing/2014/main" id="{4059DF78-11D5-4B83-AB7B-03616BD47ED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656495" y="2218089"/>
              <a:ext cx="914400" cy="914400"/>
            </a:xfrm>
            <a:prstGeom prst="rect">
              <a:avLst/>
            </a:prstGeom>
          </p:spPr>
        </p:pic>
        <p:pic>
          <p:nvPicPr>
            <p:cNvPr id="7" name="Graphic 6" descr="Unlock">
              <a:extLst>
                <a:ext uri="{FF2B5EF4-FFF2-40B4-BE49-F238E27FC236}">
                  <a16:creationId xmlns:a16="http://schemas.microsoft.com/office/drawing/2014/main" id="{3D453F3F-5B99-46EA-A450-2FD76883C31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831617" y="2157206"/>
              <a:ext cx="1732503" cy="1732503"/>
            </a:xfrm>
            <a:prstGeom prst="rect">
              <a:avLst/>
            </a:prstGeom>
          </p:spPr>
        </p:pic>
        <p:pic>
          <p:nvPicPr>
            <p:cNvPr id="8" name="Graphic 7" descr="Books">
              <a:extLst>
                <a:ext uri="{FF2B5EF4-FFF2-40B4-BE49-F238E27FC236}">
                  <a16:creationId xmlns:a16="http://schemas.microsoft.com/office/drawing/2014/main" id="{E371D087-1609-4AD6-BA69-08E172AE9DB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52282" y="3023457"/>
              <a:ext cx="914400" cy="914400"/>
            </a:xfrm>
            <a:prstGeom prst="rect">
              <a:avLst/>
            </a:prstGeom>
          </p:spPr>
        </p:pic>
        <p:pic>
          <p:nvPicPr>
            <p:cNvPr id="9" name="Graphic 8" descr="Blackboard">
              <a:extLst>
                <a:ext uri="{FF2B5EF4-FFF2-40B4-BE49-F238E27FC236}">
                  <a16:creationId xmlns:a16="http://schemas.microsoft.com/office/drawing/2014/main" id="{5B12FE2F-3D3A-4BB9-AE08-7AD5197C2DE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3449842" y="3641351"/>
              <a:ext cx="914400" cy="914400"/>
            </a:xfrm>
            <a:prstGeom prst="rect">
              <a:avLst/>
            </a:prstGeom>
          </p:spPr>
        </p:pic>
        <p:pic>
          <p:nvPicPr>
            <p:cNvPr id="10" name="Graphic 9" descr="Open book">
              <a:extLst>
                <a:ext uri="{FF2B5EF4-FFF2-40B4-BE49-F238E27FC236}">
                  <a16:creationId xmlns:a16="http://schemas.microsoft.com/office/drawing/2014/main" id="{1B8AB07C-218C-4CA3-A1B8-274CEF813CF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2613998" y="1258214"/>
              <a:ext cx="914400" cy="914400"/>
            </a:xfrm>
            <a:prstGeom prst="rect">
              <a:avLst/>
            </a:prstGeom>
          </p:spPr>
        </p:pic>
      </p:grpSp>
    </p:spTree>
    <p:extLst>
      <p:ext uri="{BB962C8B-B14F-4D97-AF65-F5344CB8AC3E}">
        <p14:creationId xmlns:p14="http://schemas.microsoft.com/office/powerpoint/2010/main" val="3757419630"/>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493F-D402-44F0-B576-2EAD9A67322B}"/>
              </a:ext>
            </a:extLst>
          </p:cNvPr>
          <p:cNvSpPr>
            <a:spLocks noGrp="1"/>
          </p:cNvSpPr>
          <p:nvPr>
            <p:ph type="title"/>
          </p:nvPr>
        </p:nvSpPr>
        <p:spPr/>
        <p:txBody>
          <a:bodyPr/>
          <a:lstStyle/>
          <a:p>
            <a:r>
              <a:rPr lang="en-US" b="1" dirty="0"/>
              <a:t>Open educational resources and Open Science</a:t>
            </a:r>
          </a:p>
        </p:txBody>
      </p:sp>
      <p:sp>
        <p:nvSpPr>
          <p:cNvPr id="3" name="Content Placeholder 2">
            <a:extLst>
              <a:ext uri="{FF2B5EF4-FFF2-40B4-BE49-F238E27FC236}">
                <a16:creationId xmlns:a16="http://schemas.microsoft.com/office/drawing/2014/main" id="{732BFF0E-FBFF-4640-9CA7-178E160CAD72}"/>
              </a:ext>
            </a:extLst>
          </p:cNvPr>
          <p:cNvSpPr>
            <a:spLocks noGrp="1"/>
          </p:cNvSpPr>
          <p:nvPr>
            <p:ph idx="1"/>
          </p:nvPr>
        </p:nvSpPr>
        <p:spPr/>
        <p:txBody>
          <a:bodyPr/>
          <a:lstStyle/>
          <a:p>
            <a:pPr lvl="0"/>
            <a:r>
              <a:rPr lang="en-US" dirty="0"/>
              <a:t>Open educational resources are </a:t>
            </a:r>
            <a:r>
              <a:rPr lang="en-US" b="1" dirty="0"/>
              <a:t>often built upon research findings</a:t>
            </a:r>
            <a:r>
              <a:rPr lang="en-US" dirty="0"/>
              <a:t> </a:t>
            </a:r>
          </a:p>
          <a:p>
            <a:pPr lvl="0"/>
            <a:r>
              <a:rPr lang="en-US" dirty="0"/>
              <a:t>An Open Science practitioner will probably want his </a:t>
            </a:r>
            <a:r>
              <a:rPr lang="en-US" b="1" dirty="0"/>
              <a:t>educational resources to maintain the level of openness as his research</a:t>
            </a:r>
            <a:endParaRPr lang="en-US" dirty="0"/>
          </a:p>
          <a:p>
            <a:pPr lvl="0"/>
            <a:r>
              <a:rPr lang="en-US" dirty="0"/>
              <a:t>Other teachers </a:t>
            </a:r>
            <a:r>
              <a:rPr lang="en-US" b="1" dirty="0"/>
              <a:t>can use the open material to elaborate new resources or adapt existing ones</a:t>
            </a:r>
            <a:endParaRPr lang="en-US" dirty="0"/>
          </a:p>
          <a:p>
            <a:pPr lvl="0"/>
            <a:r>
              <a:rPr lang="en-US" b="1" dirty="0"/>
              <a:t>The creation of educational resources </a:t>
            </a:r>
            <a:r>
              <a:rPr lang="en-US" dirty="0"/>
              <a:t>can be seen as </a:t>
            </a:r>
            <a:r>
              <a:rPr lang="en-US" b="1" dirty="0"/>
              <a:t>a cycle similar to the research cycle</a:t>
            </a:r>
            <a:r>
              <a:rPr lang="en-US" dirty="0"/>
              <a:t>: </a:t>
            </a:r>
            <a:r>
              <a:rPr lang="en-US" b="1" dirty="0"/>
              <a:t>find</a:t>
            </a:r>
            <a:r>
              <a:rPr lang="en-US" dirty="0"/>
              <a:t>, </a:t>
            </a:r>
            <a:r>
              <a:rPr lang="en-US" b="1" dirty="0"/>
              <a:t>compose</a:t>
            </a:r>
            <a:r>
              <a:rPr lang="en-US" dirty="0"/>
              <a:t>, </a:t>
            </a:r>
            <a:r>
              <a:rPr lang="en-US" b="1" dirty="0"/>
              <a:t>adapt</a:t>
            </a:r>
            <a:r>
              <a:rPr lang="en-US" dirty="0"/>
              <a:t>, </a:t>
            </a:r>
            <a:r>
              <a:rPr lang="en-US" b="1" dirty="0"/>
              <a:t>use</a:t>
            </a:r>
            <a:r>
              <a:rPr lang="en-US" dirty="0"/>
              <a:t>, and </a:t>
            </a:r>
            <a:r>
              <a:rPr lang="en-US" b="1" dirty="0"/>
              <a:t>share</a:t>
            </a:r>
            <a:endParaRPr lang="en-US" dirty="0"/>
          </a:p>
        </p:txBody>
      </p:sp>
    </p:spTree>
    <p:extLst>
      <p:ext uri="{BB962C8B-B14F-4D97-AF65-F5344CB8AC3E}">
        <p14:creationId xmlns:p14="http://schemas.microsoft.com/office/powerpoint/2010/main" val="2677206215"/>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93BA-E05D-466F-9255-43FA9B364A06}"/>
              </a:ext>
            </a:extLst>
          </p:cNvPr>
          <p:cNvSpPr>
            <a:spLocks noGrp="1"/>
          </p:cNvSpPr>
          <p:nvPr>
            <p:ph type="title"/>
          </p:nvPr>
        </p:nvSpPr>
        <p:spPr/>
        <p:txBody>
          <a:bodyPr/>
          <a:lstStyle/>
          <a:p>
            <a:r>
              <a:rPr lang="en-US" b="1" dirty="0"/>
              <a:t>OER platforms and their intended use</a:t>
            </a:r>
            <a:endParaRPr lang="en-US" dirty="0"/>
          </a:p>
        </p:txBody>
      </p:sp>
      <p:sp>
        <p:nvSpPr>
          <p:cNvPr id="3" name="Content Placeholder 2">
            <a:extLst>
              <a:ext uri="{FF2B5EF4-FFF2-40B4-BE49-F238E27FC236}">
                <a16:creationId xmlns:a16="http://schemas.microsoft.com/office/drawing/2014/main" id="{8AC45004-22B0-42F9-9950-B96F95F301E0}"/>
              </a:ext>
            </a:extLst>
          </p:cNvPr>
          <p:cNvSpPr>
            <a:spLocks noGrp="1"/>
          </p:cNvSpPr>
          <p:nvPr>
            <p:ph idx="1"/>
          </p:nvPr>
        </p:nvSpPr>
        <p:spPr/>
        <p:txBody>
          <a:bodyPr/>
          <a:lstStyle/>
          <a:p>
            <a:r>
              <a:rPr lang="en-US" dirty="0" err="1">
                <a:hlinkClick r:id="rId2"/>
              </a:rPr>
              <a:t>OpenCourseWare</a:t>
            </a:r>
            <a:r>
              <a:rPr lang="en-US" dirty="0">
                <a:hlinkClick r:id="rId2"/>
              </a:rPr>
              <a:t> (OCW) </a:t>
            </a:r>
            <a:r>
              <a:rPr lang="en-US" dirty="0"/>
              <a:t>is one of the first open educational resource platforms and key initiators of the OER movement. </a:t>
            </a:r>
          </a:p>
          <a:p>
            <a:r>
              <a:rPr lang="en-US" u="sng" dirty="0">
                <a:hlinkClick r:id="rId3"/>
              </a:rPr>
              <a:t>Open Education Consortium</a:t>
            </a:r>
            <a:r>
              <a:rPr lang="en-US" u="sng" dirty="0"/>
              <a:t>, </a:t>
            </a:r>
            <a:r>
              <a:rPr lang="en-US" dirty="0"/>
              <a:t>initiated at MIT in 2002 provides materials from all over the world as </a:t>
            </a:r>
            <a:r>
              <a:rPr lang="en-US" b="1" dirty="0"/>
              <a:t>courses under free licenses</a:t>
            </a:r>
            <a:r>
              <a:rPr lang="en-US" dirty="0"/>
              <a:t>.</a:t>
            </a:r>
          </a:p>
          <a:p>
            <a:pPr lvl="0"/>
            <a:r>
              <a:rPr lang="en-US" dirty="0"/>
              <a:t>Other examples of OER platforms:</a:t>
            </a:r>
          </a:p>
          <a:p>
            <a:pPr lvl="1"/>
            <a:r>
              <a:rPr lang="en-US" u="sng" dirty="0">
                <a:hlinkClick r:id="rId4"/>
              </a:rPr>
              <a:t>Creative Commons Search</a:t>
            </a:r>
            <a:r>
              <a:rPr lang="en-US" dirty="0"/>
              <a:t> for image, audio, and video files</a:t>
            </a:r>
            <a:endParaRPr lang="en-US" sz="2800" dirty="0"/>
          </a:p>
          <a:p>
            <a:pPr lvl="1"/>
            <a:r>
              <a:rPr lang="en-US" u="sng" dirty="0" err="1">
                <a:hlinkClick r:id="rId5"/>
              </a:rPr>
              <a:t>OERCommons</a:t>
            </a:r>
            <a:r>
              <a:rPr lang="en-US" dirty="0"/>
              <a:t> for educational resources</a:t>
            </a:r>
            <a:endParaRPr lang="en-US" sz="2800" dirty="0"/>
          </a:p>
        </p:txBody>
      </p:sp>
    </p:spTree>
    <p:extLst>
      <p:ext uri="{BB962C8B-B14F-4D97-AF65-F5344CB8AC3E}">
        <p14:creationId xmlns:p14="http://schemas.microsoft.com/office/powerpoint/2010/main" val="199397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C5AC-D6D7-4AEB-88C7-594452654643}"/>
              </a:ext>
            </a:extLst>
          </p:cNvPr>
          <p:cNvSpPr/>
          <p:nvPr/>
        </p:nvSpPr>
        <p:spPr>
          <a:xfrm>
            <a:off x="2953554" y="5072743"/>
            <a:ext cx="6680303" cy="142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normAutofit/>
          </a:bodyPr>
          <a:lstStyle/>
          <a:p>
            <a:r>
              <a:rPr lang="en-US" b="1" dirty="0"/>
              <a:t>Why transparency?</a:t>
            </a:r>
          </a:p>
        </p:txBody>
      </p:sp>
      <p:sp>
        <p:nvSpPr>
          <p:cNvPr id="25" name="Inhaltsplatzhalter 2"/>
          <p:cNvSpPr>
            <a:spLocks noGrp="1"/>
          </p:cNvSpPr>
          <p:nvPr>
            <p:ph idx="1"/>
          </p:nvPr>
        </p:nvSpPr>
        <p:spPr>
          <a:xfrm>
            <a:off x="2011680" y="1560344"/>
            <a:ext cx="6059016" cy="4608512"/>
          </a:xfrm>
        </p:spPr>
        <p:txBody>
          <a:bodyPr>
            <a:normAutofit/>
          </a:bodyPr>
          <a:lstStyle/>
          <a:p>
            <a:pPr>
              <a:spcAft>
                <a:spcPts val="600"/>
              </a:spcAft>
              <a:buNone/>
            </a:pPr>
            <a:r>
              <a:rPr lang="en-US" b="1"/>
              <a:t>The Confirmatory Research Process</a:t>
            </a:r>
          </a:p>
        </p:txBody>
      </p:sp>
      <p:grpSp>
        <p:nvGrpSpPr>
          <p:cNvPr id="26" name="Gruppieren 25"/>
          <p:cNvGrpSpPr/>
          <p:nvPr/>
        </p:nvGrpSpPr>
        <p:grpSpPr>
          <a:xfrm>
            <a:off x="1585402" y="2076594"/>
            <a:ext cx="7925455" cy="4224084"/>
            <a:chOff x="-180528" y="2361074"/>
            <a:chExt cx="7925455" cy="4224084"/>
          </a:xfrm>
        </p:grpSpPr>
        <p:graphicFrame>
          <p:nvGraphicFramePr>
            <p:cNvPr id="5" name="Diagramm 4"/>
            <p:cNvGraphicFramePr/>
            <p:nvPr/>
          </p:nvGraphicFramePr>
          <p:xfrm>
            <a:off x="1187624" y="238933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feld 6"/>
            <p:cNvSpPr txBox="1"/>
            <p:nvPr/>
          </p:nvSpPr>
          <p:spPr>
            <a:xfrm>
              <a:off x="5004048" y="2361074"/>
              <a:ext cx="2740879" cy="707886"/>
            </a:xfrm>
            <a:prstGeom prst="rect">
              <a:avLst/>
            </a:prstGeom>
            <a:noFill/>
          </p:spPr>
          <p:txBody>
            <a:bodyPr wrap="none" rtlCol="0">
              <a:spAutoFit/>
            </a:bodyPr>
            <a:lstStyle/>
            <a:p>
              <a:r>
                <a:rPr lang="en-US" sz="2000"/>
                <a:t>Formulate hypotheses &amp;</a:t>
              </a:r>
            </a:p>
            <a:p>
              <a:r>
                <a:rPr lang="en-US" sz="2000"/>
                <a:t>analysis plan</a:t>
              </a:r>
            </a:p>
          </p:txBody>
        </p:sp>
        <p:sp>
          <p:nvSpPr>
            <p:cNvPr id="8" name="Textfeld 7"/>
            <p:cNvSpPr txBox="1"/>
            <p:nvPr/>
          </p:nvSpPr>
          <p:spPr>
            <a:xfrm>
              <a:off x="5868144" y="4253026"/>
              <a:ext cx="1418273" cy="400110"/>
            </a:xfrm>
            <a:prstGeom prst="rect">
              <a:avLst/>
            </a:prstGeom>
            <a:noFill/>
          </p:spPr>
          <p:txBody>
            <a:bodyPr wrap="none" rtlCol="0">
              <a:spAutoFit/>
            </a:bodyPr>
            <a:lstStyle/>
            <a:p>
              <a:r>
                <a:rPr lang="en-US" sz="2000"/>
                <a:t>Collect data</a:t>
              </a:r>
            </a:p>
          </p:txBody>
        </p:sp>
        <p:sp>
          <p:nvSpPr>
            <p:cNvPr id="9" name="Textfeld 8"/>
            <p:cNvSpPr txBox="1"/>
            <p:nvPr/>
          </p:nvSpPr>
          <p:spPr>
            <a:xfrm>
              <a:off x="5004048" y="5877272"/>
              <a:ext cx="2574936" cy="707886"/>
            </a:xfrm>
            <a:prstGeom prst="rect">
              <a:avLst/>
            </a:prstGeom>
            <a:noFill/>
          </p:spPr>
          <p:txBody>
            <a:bodyPr wrap="none" rtlCol="0">
              <a:spAutoFit/>
            </a:bodyPr>
            <a:lstStyle/>
            <a:p>
              <a:r>
                <a:rPr lang="en-US" sz="2000"/>
                <a:t>Analyze data according</a:t>
              </a:r>
            </a:p>
            <a:p>
              <a:r>
                <a:rPr lang="en-US" sz="2000"/>
                <a:t>to analysis plan</a:t>
              </a:r>
            </a:p>
          </p:txBody>
        </p:sp>
        <p:sp>
          <p:nvSpPr>
            <p:cNvPr id="10" name="Textfeld 9"/>
            <p:cNvSpPr txBox="1"/>
            <p:nvPr/>
          </p:nvSpPr>
          <p:spPr>
            <a:xfrm>
              <a:off x="1547664" y="5733256"/>
              <a:ext cx="2067746" cy="707886"/>
            </a:xfrm>
            <a:prstGeom prst="rect">
              <a:avLst/>
            </a:prstGeom>
            <a:noFill/>
          </p:spPr>
          <p:txBody>
            <a:bodyPr wrap="none" rtlCol="0">
              <a:spAutoFit/>
            </a:bodyPr>
            <a:lstStyle/>
            <a:p>
              <a:r>
                <a:rPr lang="en-US" sz="2000"/>
                <a:t>Interpret &amp; report</a:t>
              </a:r>
            </a:p>
            <a:p>
              <a:pPr algn="r"/>
              <a:r>
                <a:rPr lang="en-US" sz="2000"/>
                <a:t>results</a:t>
              </a:r>
            </a:p>
          </p:txBody>
        </p:sp>
        <p:sp>
          <p:nvSpPr>
            <p:cNvPr id="11" name="Textfeld 10"/>
            <p:cNvSpPr txBox="1"/>
            <p:nvPr/>
          </p:nvSpPr>
          <p:spPr>
            <a:xfrm>
              <a:off x="1595912" y="2605360"/>
              <a:ext cx="1895968" cy="400110"/>
            </a:xfrm>
            <a:prstGeom prst="rect">
              <a:avLst/>
            </a:prstGeom>
            <a:noFill/>
          </p:spPr>
          <p:txBody>
            <a:bodyPr wrap="none" rtlCol="0">
              <a:spAutoFit/>
            </a:bodyPr>
            <a:lstStyle/>
            <a:p>
              <a:r>
                <a:rPr lang="en-US" sz="2000"/>
                <a:t>Replicate results</a:t>
              </a:r>
            </a:p>
          </p:txBody>
        </p:sp>
        <p:sp>
          <p:nvSpPr>
            <p:cNvPr id="15" name="Textfeld 14"/>
            <p:cNvSpPr txBox="1"/>
            <p:nvPr/>
          </p:nvSpPr>
          <p:spPr>
            <a:xfrm>
              <a:off x="-180528" y="4089266"/>
              <a:ext cx="2736304" cy="707886"/>
            </a:xfrm>
            <a:prstGeom prst="rect">
              <a:avLst/>
            </a:prstGeom>
            <a:noFill/>
          </p:spPr>
          <p:txBody>
            <a:bodyPr wrap="square" rtlCol="0">
              <a:spAutoFit/>
            </a:bodyPr>
            <a:lstStyle/>
            <a:p>
              <a:pPr algn="r"/>
              <a:r>
                <a:rPr lang="en-US" sz="2000"/>
                <a:t>Publish &amp; distribute research output</a:t>
              </a:r>
            </a:p>
          </p:txBody>
        </p:sp>
      </p:grpSp>
      <p:sp>
        <p:nvSpPr>
          <p:cNvPr id="27" name="Textfeld 26"/>
          <p:cNvSpPr txBox="1"/>
          <p:nvPr/>
        </p:nvSpPr>
        <p:spPr>
          <a:xfrm>
            <a:off x="9872382" y="512407"/>
            <a:ext cx="2135649" cy="307777"/>
          </a:xfrm>
          <a:prstGeom prst="rect">
            <a:avLst/>
          </a:prstGeom>
          <a:noFill/>
        </p:spPr>
        <p:txBody>
          <a:bodyPr wrap="none" rtlCol="0">
            <a:spAutoFit/>
          </a:bodyPr>
          <a:lstStyle/>
          <a:p>
            <a:r>
              <a:rPr lang="en-US" sz="1400" dirty="0" err="1">
                <a:solidFill>
                  <a:schemeClr val="bg1">
                    <a:lumMod val="50000"/>
                  </a:schemeClr>
                </a:solidFill>
              </a:rPr>
              <a:t>Wagenmakers</a:t>
            </a:r>
            <a:r>
              <a:rPr lang="en-US" sz="1400" dirty="0">
                <a:solidFill>
                  <a:schemeClr val="bg1">
                    <a:lumMod val="50000"/>
                  </a:schemeClr>
                </a:solidFill>
              </a:rPr>
              <a:t> et al. (2012)</a:t>
            </a:r>
          </a:p>
        </p:txBody>
      </p:sp>
      <p:sp>
        <p:nvSpPr>
          <p:cNvPr id="13" name="Rectangle 12">
            <a:extLst>
              <a:ext uri="{FF2B5EF4-FFF2-40B4-BE49-F238E27FC236}">
                <a16:creationId xmlns:a16="http://schemas.microsoft.com/office/drawing/2014/main" id="{B7C89E1F-4E21-4A09-8901-7B6494B34058}"/>
              </a:ext>
            </a:extLst>
          </p:cNvPr>
          <p:cNvSpPr/>
          <p:nvPr/>
        </p:nvSpPr>
        <p:spPr>
          <a:xfrm>
            <a:off x="9134487" y="173815"/>
            <a:ext cx="2873544" cy="276999"/>
          </a:xfrm>
          <a:prstGeom prst="rect">
            <a:avLst/>
          </a:prstGeom>
        </p:spPr>
        <p:txBody>
          <a:bodyPr wrap="none">
            <a:spAutoFit/>
          </a:bodyPr>
          <a:lstStyle/>
          <a:p>
            <a:r>
              <a:rPr lang="en-US" sz="1200">
                <a:solidFill>
                  <a:schemeClr val="tx1">
                    <a:lumMod val="50000"/>
                    <a:lumOff val="50000"/>
                  </a:schemeClr>
                </a:solidFill>
              </a:rPr>
              <a:t>OSC</a:t>
            </a:r>
            <a:r>
              <a:rPr lang="sr-Latn-RS" sz="1200">
                <a:solidFill>
                  <a:schemeClr val="tx1">
                    <a:lumMod val="50000"/>
                    <a:lumOff val="50000"/>
                  </a:schemeClr>
                </a:solidFill>
              </a:rPr>
              <a:t> -</a:t>
            </a:r>
            <a:r>
              <a:rPr lang="en-US" sz="1200">
                <a:solidFill>
                  <a:schemeClr val="tx1">
                    <a:lumMod val="50000"/>
                    <a:lumOff val="50000"/>
                  </a:schemeClr>
                </a:solidFill>
              </a:rPr>
              <a:t> LMU Open science center</a:t>
            </a:r>
            <a:r>
              <a:rPr lang="sr-Latn-RS" sz="1200">
                <a:solidFill>
                  <a:schemeClr val="tx1">
                    <a:lumMod val="50000"/>
                    <a:lumOff val="50000"/>
                  </a:schemeClr>
                </a:solidFill>
              </a:rPr>
              <a:t> / </a:t>
            </a:r>
            <a:r>
              <a:rPr lang="en-US" sz="1200">
                <a:solidFill>
                  <a:schemeClr val="tx1">
                    <a:lumMod val="50000"/>
                    <a:lumOff val="50000"/>
                  </a:schemeClr>
                </a:solidFill>
                <a:hlinkClick r:id="rId9">
                  <a:extLst>
                    <a:ext uri="{A12FA001-AC4F-418D-AE19-62706E023703}">
                      <ahyp:hlinkClr xmlns:ahyp="http://schemas.microsoft.com/office/drawing/2018/hyperlinkcolor" xmlns="" val="tx"/>
                    </a:ext>
                  </a:extLst>
                </a:hlinkClick>
              </a:rPr>
              <a:t>CC BY 4.0</a:t>
            </a:r>
            <a:endParaRPr lang="en-US" sz="1200">
              <a:solidFill>
                <a:schemeClr val="tx1">
                  <a:lumMod val="50000"/>
                  <a:lumOff val="50000"/>
                </a:schemeClr>
              </a:solidFill>
            </a:endParaRPr>
          </a:p>
        </p:txBody>
      </p:sp>
    </p:spTree>
    <p:extLst>
      <p:ext uri="{BB962C8B-B14F-4D97-AF65-F5344CB8AC3E}">
        <p14:creationId xmlns:p14="http://schemas.microsoft.com/office/powerpoint/2010/main" val="1675383502"/>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D3A1-334F-407F-A075-F1A424931D3A}"/>
              </a:ext>
            </a:extLst>
          </p:cNvPr>
          <p:cNvSpPr>
            <a:spLocks noGrp="1"/>
          </p:cNvSpPr>
          <p:nvPr>
            <p:ph type="title"/>
          </p:nvPr>
        </p:nvSpPr>
        <p:spPr/>
        <p:txBody>
          <a:bodyPr/>
          <a:lstStyle/>
          <a:p>
            <a:r>
              <a:rPr lang="en-US" b="1" dirty="0"/>
              <a:t>What are Open Science Policies?</a:t>
            </a:r>
          </a:p>
        </p:txBody>
      </p:sp>
      <p:sp>
        <p:nvSpPr>
          <p:cNvPr id="3" name="Content Placeholder 2">
            <a:extLst>
              <a:ext uri="{FF2B5EF4-FFF2-40B4-BE49-F238E27FC236}">
                <a16:creationId xmlns:a16="http://schemas.microsoft.com/office/drawing/2014/main" id="{2B4B0650-1AD0-4FDA-A788-3B764D9F43A1}"/>
              </a:ext>
            </a:extLst>
          </p:cNvPr>
          <p:cNvSpPr>
            <a:spLocks noGrp="1"/>
          </p:cNvSpPr>
          <p:nvPr>
            <p:ph idx="1"/>
          </p:nvPr>
        </p:nvSpPr>
        <p:spPr>
          <a:xfrm>
            <a:off x="838200" y="1782081"/>
            <a:ext cx="10515600" cy="4498975"/>
          </a:xfrm>
        </p:spPr>
        <p:txBody>
          <a:bodyPr>
            <a:normAutofit fontScale="92500"/>
          </a:bodyPr>
          <a:lstStyle/>
          <a:p>
            <a:pPr lvl="0"/>
            <a:r>
              <a:rPr lang="en-US" b="1" dirty="0"/>
              <a:t>Strategies and actions </a:t>
            </a:r>
            <a:r>
              <a:rPr lang="en-US" dirty="0"/>
              <a:t>aimed at</a:t>
            </a:r>
            <a:r>
              <a:rPr lang="en-US" b="1" dirty="0"/>
              <a:t> promoting Open Science principles </a:t>
            </a:r>
            <a:r>
              <a:rPr lang="en-US" dirty="0"/>
              <a:t>and at</a:t>
            </a:r>
            <a:r>
              <a:rPr lang="en-US" b="1" dirty="0"/>
              <a:t> acknowledging Open Science practices</a:t>
            </a:r>
            <a:endParaRPr lang="en-US" dirty="0"/>
          </a:p>
          <a:p>
            <a:pPr lvl="0"/>
            <a:r>
              <a:rPr lang="en-US" b="1" dirty="0"/>
              <a:t>Usually established by: </a:t>
            </a:r>
            <a:r>
              <a:rPr lang="en-US" dirty="0"/>
              <a:t>research institutions, research funders, governments or publishers</a:t>
            </a:r>
          </a:p>
          <a:p>
            <a:pPr lvl="0"/>
            <a:r>
              <a:rPr lang="en-US" b="1" dirty="0"/>
              <a:t>Initial policies </a:t>
            </a:r>
            <a:r>
              <a:rPr lang="en-US" dirty="0"/>
              <a:t>were based on the idea that results achieved from publicly funded research should be available to the public without any restriction </a:t>
            </a:r>
          </a:p>
          <a:p>
            <a:pPr lvl="0"/>
            <a:r>
              <a:rPr lang="en-US" dirty="0"/>
              <a:t>Now </a:t>
            </a:r>
            <a:r>
              <a:rPr lang="en-US" b="1" dirty="0"/>
              <a:t>the scope of the policies has grown: </a:t>
            </a:r>
          </a:p>
          <a:p>
            <a:pPr lvl="1"/>
            <a:r>
              <a:rPr lang="en-US" b="1" dirty="0"/>
              <a:t>National policies foster Open Science </a:t>
            </a:r>
            <a:r>
              <a:rPr lang="en-US" dirty="0"/>
              <a:t>practices at any point of the research level</a:t>
            </a:r>
          </a:p>
          <a:p>
            <a:pPr lvl="1"/>
            <a:r>
              <a:rPr lang="en-US" dirty="0"/>
              <a:t>There are </a:t>
            </a:r>
            <a:r>
              <a:rPr lang="en-US" b="1" dirty="0"/>
              <a:t>specific provisions in new and existing laws, regulations or directives</a:t>
            </a:r>
            <a:endParaRPr lang="en-US" dirty="0"/>
          </a:p>
          <a:p>
            <a:endParaRPr lang="en-US" dirty="0"/>
          </a:p>
        </p:txBody>
      </p:sp>
      <p:grpSp>
        <p:nvGrpSpPr>
          <p:cNvPr id="4" name="Group 3">
            <a:extLst>
              <a:ext uri="{FF2B5EF4-FFF2-40B4-BE49-F238E27FC236}">
                <a16:creationId xmlns:a16="http://schemas.microsoft.com/office/drawing/2014/main" id="{D6C23CD4-0FE6-467B-AE74-35DC87EAE151}"/>
              </a:ext>
            </a:extLst>
          </p:cNvPr>
          <p:cNvGrpSpPr/>
          <p:nvPr/>
        </p:nvGrpSpPr>
        <p:grpSpPr>
          <a:xfrm>
            <a:off x="10123044" y="365129"/>
            <a:ext cx="1109529" cy="1089512"/>
            <a:chOff x="189381" y="898682"/>
            <a:chExt cx="4708353" cy="4623411"/>
          </a:xfrm>
        </p:grpSpPr>
        <p:pic>
          <p:nvPicPr>
            <p:cNvPr id="5" name="Graphic 4" descr="Court">
              <a:extLst>
                <a:ext uri="{FF2B5EF4-FFF2-40B4-BE49-F238E27FC236}">
                  <a16:creationId xmlns:a16="http://schemas.microsoft.com/office/drawing/2014/main" id="{D5871050-6E59-4D7A-BE57-A2DB19585FB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9607" y="1600055"/>
              <a:ext cx="2974039" cy="2974039"/>
            </a:xfrm>
            <a:prstGeom prst="rect">
              <a:avLst/>
            </a:prstGeom>
          </p:spPr>
        </p:pic>
        <p:sp>
          <p:nvSpPr>
            <p:cNvPr id="6" name="Star: 5 Points 5">
              <a:extLst>
                <a:ext uri="{FF2B5EF4-FFF2-40B4-BE49-F238E27FC236}">
                  <a16:creationId xmlns:a16="http://schemas.microsoft.com/office/drawing/2014/main" id="{44E33820-6A58-425B-85B0-361ADDC4C6BF}"/>
                </a:ext>
              </a:extLst>
            </p:cNvPr>
            <p:cNvSpPr/>
            <p:nvPr/>
          </p:nvSpPr>
          <p:spPr>
            <a:xfrm>
              <a:off x="1051693" y="1239673"/>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0E1CE434-B8D1-4272-BD3F-C2CF7132578B}"/>
                </a:ext>
              </a:extLst>
            </p:cNvPr>
            <p:cNvSpPr/>
            <p:nvPr/>
          </p:nvSpPr>
          <p:spPr>
            <a:xfrm>
              <a:off x="1013284" y="4626596"/>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7FBE71F-88D9-480C-AF7E-DAE54849CFAF}"/>
                </a:ext>
              </a:extLst>
            </p:cNvPr>
            <p:cNvSpPr/>
            <p:nvPr/>
          </p:nvSpPr>
          <p:spPr>
            <a:xfrm>
              <a:off x="2147064" y="4977807"/>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806FD619-8CC5-4604-B1CB-1E817A340F99}"/>
                </a:ext>
              </a:extLst>
            </p:cNvPr>
            <p:cNvSpPr/>
            <p:nvPr/>
          </p:nvSpPr>
          <p:spPr>
            <a:xfrm>
              <a:off x="2150026" y="898682"/>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510C49F9-F2C2-4FE9-AA89-2880CCEDDD4D}"/>
                </a:ext>
              </a:extLst>
            </p:cNvPr>
            <p:cNvSpPr/>
            <p:nvPr/>
          </p:nvSpPr>
          <p:spPr>
            <a:xfrm>
              <a:off x="3344357" y="1289830"/>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6588F97-F3DB-41B5-9574-B1BE091C37B0}"/>
                </a:ext>
              </a:extLst>
            </p:cNvPr>
            <p:cNvSpPr/>
            <p:nvPr/>
          </p:nvSpPr>
          <p:spPr>
            <a:xfrm>
              <a:off x="3280844" y="4626596"/>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9E04467A-01CD-479B-A226-D723BB824727}"/>
                </a:ext>
              </a:extLst>
            </p:cNvPr>
            <p:cNvSpPr/>
            <p:nvPr/>
          </p:nvSpPr>
          <p:spPr>
            <a:xfrm>
              <a:off x="4069862" y="2032032"/>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2D7C9113-8D4A-4C7F-A16A-B79723168EED}"/>
                </a:ext>
              </a:extLst>
            </p:cNvPr>
            <p:cNvSpPr/>
            <p:nvPr/>
          </p:nvSpPr>
          <p:spPr>
            <a:xfrm>
              <a:off x="362905" y="1988776"/>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1AB9343-50D8-4403-8387-EE1E22AFDBED}"/>
                </a:ext>
              </a:extLst>
            </p:cNvPr>
            <p:cNvSpPr/>
            <p:nvPr/>
          </p:nvSpPr>
          <p:spPr>
            <a:xfrm>
              <a:off x="4277249" y="2956373"/>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68CDCE2-7D29-4062-AB6D-F79448AA62D6}"/>
                </a:ext>
              </a:extLst>
            </p:cNvPr>
            <p:cNvSpPr/>
            <p:nvPr/>
          </p:nvSpPr>
          <p:spPr>
            <a:xfrm>
              <a:off x="189381" y="2956373"/>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F60E2804-9502-4871-8531-4A9FB30EA6CD}"/>
                </a:ext>
              </a:extLst>
            </p:cNvPr>
            <p:cNvSpPr/>
            <p:nvPr/>
          </p:nvSpPr>
          <p:spPr>
            <a:xfrm>
              <a:off x="3983178" y="3947693"/>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A3795BC-3AE4-4D13-9586-95F331C43FA7}"/>
                </a:ext>
              </a:extLst>
            </p:cNvPr>
            <p:cNvSpPr/>
            <p:nvPr/>
          </p:nvSpPr>
          <p:spPr>
            <a:xfrm>
              <a:off x="431208" y="3949386"/>
              <a:ext cx="620485" cy="54428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Graphic 17" descr="Unlock">
            <a:extLst>
              <a:ext uri="{FF2B5EF4-FFF2-40B4-BE49-F238E27FC236}">
                <a16:creationId xmlns:a16="http://schemas.microsoft.com/office/drawing/2014/main" id="{76C5C42D-D808-4A69-94D7-C91411CA919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94691" y="179990"/>
            <a:ext cx="700836" cy="700836"/>
          </a:xfrm>
          <a:prstGeom prst="rect">
            <a:avLst/>
          </a:prstGeom>
        </p:spPr>
      </p:pic>
    </p:spTree>
    <p:extLst>
      <p:ext uri="{BB962C8B-B14F-4D97-AF65-F5344CB8AC3E}">
        <p14:creationId xmlns:p14="http://schemas.microsoft.com/office/powerpoint/2010/main" val="203626924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994E-28E8-4B5D-840B-E82196D365D5}"/>
              </a:ext>
            </a:extLst>
          </p:cNvPr>
          <p:cNvSpPr>
            <a:spLocks noGrp="1"/>
          </p:cNvSpPr>
          <p:nvPr>
            <p:ph type="title"/>
          </p:nvPr>
        </p:nvSpPr>
        <p:spPr/>
        <p:txBody>
          <a:bodyPr/>
          <a:lstStyle/>
          <a:p>
            <a:r>
              <a:rPr lang="en-US" b="1" dirty="0"/>
              <a:t>Stakeholders and relevant OS politics topics</a:t>
            </a:r>
            <a:endParaRPr lang="en-US" dirty="0"/>
          </a:p>
        </p:txBody>
      </p:sp>
      <p:sp>
        <p:nvSpPr>
          <p:cNvPr id="3" name="Content Placeholder 2">
            <a:extLst>
              <a:ext uri="{FF2B5EF4-FFF2-40B4-BE49-F238E27FC236}">
                <a16:creationId xmlns:a16="http://schemas.microsoft.com/office/drawing/2014/main" id="{F4F144B8-306A-4530-B0DA-FB1DFCCE2CA4}"/>
              </a:ext>
            </a:extLst>
          </p:cNvPr>
          <p:cNvSpPr>
            <a:spLocks noGrp="1"/>
          </p:cNvSpPr>
          <p:nvPr>
            <p:ph idx="1"/>
          </p:nvPr>
        </p:nvSpPr>
        <p:spPr/>
        <p:txBody>
          <a:bodyPr/>
          <a:lstStyle/>
          <a:p>
            <a:r>
              <a:rPr lang="en-US" b="1" dirty="0"/>
              <a:t>Researchers</a:t>
            </a:r>
          </a:p>
          <a:p>
            <a:pPr lvl="1"/>
            <a:r>
              <a:rPr lang="en-US" dirty="0"/>
              <a:t>How Open Science policies affect them</a:t>
            </a:r>
          </a:p>
          <a:p>
            <a:r>
              <a:rPr lang="en-US" b="1" dirty="0"/>
              <a:t>Policy makers</a:t>
            </a:r>
          </a:p>
          <a:p>
            <a:pPr lvl="1"/>
            <a:r>
              <a:rPr lang="en-US" dirty="0"/>
              <a:t>Designing and implement a policy to foster Open Science</a:t>
            </a:r>
          </a:p>
          <a:p>
            <a:r>
              <a:rPr lang="en-US" b="1" dirty="0"/>
              <a:t>Funders or policy makers within an institution </a:t>
            </a:r>
          </a:p>
          <a:p>
            <a:pPr lvl="1"/>
            <a:r>
              <a:rPr lang="en-US" dirty="0"/>
              <a:t>How to design, develop, implement and monitor a policy</a:t>
            </a:r>
          </a:p>
        </p:txBody>
      </p:sp>
    </p:spTree>
    <p:extLst>
      <p:ext uri="{BB962C8B-B14F-4D97-AF65-F5344CB8AC3E}">
        <p14:creationId xmlns:p14="http://schemas.microsoft.com/office/powerpoint/2010/main" val="1724765005"/>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8284-5EC6-491A-8AF6-C7A950220737}"/>
              </a:ext>
            </a:extLst>
          </p:cNvPr>
          <p:cNvSpPr>
            <a:spLocks noGrp="1"/>
          </p:cNvSpPr>
          <p:nvPr>
            <p:ph type="title"/>
          </p:nvPr>
        </p:nvSpPr>
        <p:spPr/>
        <p:txBody>
          <a:bodyPr/>
          <a:lstStyle/>
          <a:p>
            <a:r>
              <a:rPr lang="en-US" b="1" dirty="0"/>
              <a:t>EU policy and Open Science</a:t>
            </a:r>
            <a:endParaRPr lang="en-US" dirty="0"/>
          </a:p>
        </p:txBody>
      </p:sp>
      <p:sp>
        <p:nvSpPr>
          <p:cNvPr id="3" name="Content Placeholder 2">
            <a:extLst>
              <a:ext uri="{FF2B5EF4-FFF2-40B4-BE49-F238E27FC236}">
                <a16:creationId xmlns:a16="http://schemas.microsoft.com/office/drawing/2014/main" id="{6EA224E4-6A2F-4535-91DE-07AF86E8C7C4}"/>
              </a:ext>
            </a:extLst>
          </p:cNvPr>
          <p:cNvSpPr>
            <a:spLocks noGrp="1"/>
          </p:cNvSpPr>
          <p:nvPr>
            <p:ph idx="1"/>
          </p:nvPr>
        </p:nvSpPr>
        <p:spPr/>
        <p:txBody>
          <a:bodyPr>
            <a:normAutofit/>
          </a:bodyPr>
          <a:lstStyle/>
          <a:p>
            <a:r>
              <a:rPr lang="en-US" sz="2400" dirty="0"/>
              <a:t>EU has recognized that linking science and society leads to advance in all areas. </a:t>
            </a:r>
          </a:p>
          <a:p>
            <a:r>
              <a:rPr lang="en-US" sz="2400" dirty="0"/>
              <a:t>The importance of </a:t>
            </a:r>
            <a:r>
              <a:rPr lang="en-US" sz="2400" b="1" dirty="0"/>
              <a:t>open access to data and research results </a:t>
            </a:r>
            <a:r>
              <a:rPr lang="en-US" sz="2400" dirty="0"/>
              <a:t>has been present in Europe for a long time but is particularly prominent in the calls and recommendations related to H2020 projects. </a:t>
            </a:r>
            <a:r>
              <a:rPr lang="en-US" sz="2400" b="1" dirty="0"/>
              <a:t>Within</a:t>
            </a:r>
            <a:r>
              <a:rPr lang="en-US" sz="2400" dirty="0"/>
              <a:t> </a:t>
            </a:r>
            <a:r>
              <a:rPr lang="en-US" sz="2400" b="1" dirty="0"/>
              <a:t>H2020, EC requires that all participants have to ensure Open Access to the publications</a:t>
            </a:r>
            <a:r>
              <a:rPr lang="en-US" sz="2400" dirty="0"/>
              <a:t> generated during the research, while </a:t>
            </a:r>
            <a:r>
              <a:rPr lang="en-US" sz="2400" b="1" dirty="0"/>
              <a:t>in the domain of</a:t>
            </a:r>
            <a:r>
              <a:rPr lang="en-US" sz="2400" dirty="0"/>
              <a:t> </a:t>
            </a:r>
            <a:r>
              <a:rPr lang="en-US" sz="2400" b="1" dirty="0"/>
              <a:t>open data it is recommended to enable Open Access</a:t>
            </a:r>
            <a:r>
              <a:rPr lang="en-US" sz="2400" dirty="0"/>
              <a:t> whenever possible.</a:t>
            </a:r>
          </a:p>
          <a:p>
            <a:r>
              <a:rPr lang="en-US" sz="2400" dirty="0"/>
              <a:t>The principle of</a:t>
            </a:r>
            <a:r>
              <a:rPr lang="en-US" sz="2400" b="1" dirty="0"/>
              <a:t> ‘Open Science' will become the modus operandi of Horizon Europe, requiring open access to publications and data.</a:t>
            </a:r>
          </a:p>
          <a:p>
            <a:r>
              <a:rPr lang="en-US" sz="2400" dirty="0"/>
              <a:t>In order for current recommendations to become reality in Europe, EC has implemented various projects and initiatives in last ten years.</a:t>
            </a:r>
          </a:p>
        </p:txBody>
      </p:sp>
      <p:pic>
        <p:nvPicPr>
          <p:cNvPr id="4" name="Content Placeholder 13">
            <a:extLst>
              <a:ext uri="{FF2B5EF4-FFF2-40B4-BE49-F238E27FC236}">
                <a16:creationId xmlns:a16="http://schemas.microsoft.com/office/drawing/2014/main" id="{89F55664-0BC3-4730-9F8E-5A56F70C682F}"/>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158642" y="365129"/>
            <a:ext cx="1659104" cy="1106069"/>
          </a:xfrm>
          <a:prstGeom prst="rect">
            <a:avLst/>
          </a:prstGeom>
        </p:spPr>
      </p:pic>
      <p:sp>
        <p:nvSpPr>
          <p:cNvPr id="5" name="TextBox 4">
            <a:extLst>
              <a:ext uri="{FF2B5EF4-FFF2-40B4-BE49-F238E27FC236}">
                <a16:creationId xmlns:a16="http://schemas.microsoft.com/office/drawing/2014/main" id="{18165C7A-0A64-4B45-A10B-E8262F7AD222}"/>
              </a:ext>
            </a:extLst>
          </p:cNvPr>
          <p:cNvSpPr txBox="1"/>
          <p:nvPr/>
        </p:nvSpPr>
        <p:spPr>
          <a:xfrm>
            <a:off x="9863047" y="6496452"/>
            <a:ext cx="2250295" cy="276999"/>
          </a:xfrm>
          <a:prstGeom prst="rect">
            <a:avLst/>
          </a:prstGeom>
          <a:noFill/>
        </p:spPr>
        <p:txBody>
          <a:bodyPr wrap="square" rtlCol="0">
            <a:spAutoFit/>
          </a:bodyPr>
          <a:lstStyle/>
          <a:p>
            <a:r>
              <a:rPr lang="en-US" sz="1200" dirty="0">
                <a:solidFill>
                  <a:schemeClr val="tx1">
                    <a:lumMod val="50000"/>
                    <a:lumOff val="50000"/>
                  </a:schemeClr>
                </a:solidFill>
                <a:hlinkClick r:id="rId3" tooltip="https://en.wikipedia.org/wiki/European_Union">
                  <a:extLst>
                    <a:ext uri="{A12FA001-AC4F-418D-AE19-62706E023703}">
                      <ahyp:hlinkClr xmlns:ahyp="http://schemas.microsoft.com/office/drawing/2018/hyperlinkcolor" xmlns="" val="tx"/>
                    </a:ext>
                  </a:extLst>
                </a:hlinkClick>
              </a:rPr>
              <a:t>Photo</a:t>
            </a:r>
            <a:r>
              <a:rPr lang="en-US" sz="1200" dirty="0">
                <a:solidFill>
                  <a:schemeClr val="tx1">
                    <a:lumMod val="50000"/>
                    <a:lumOff val="50000"/>
                  </a:schemeClr>
                </a:solidFill>
              </a:rPr>
              <a:t> is licensed under </a:t>
            </a:r>
            <a:r>
              <a:rPr lang="en-US" sz="1200" dirty="0">
                <a:solidFill>
                  <a:schemeClr val="tx1">
                    <a:lumMod val="50000"/>
                    <a:lumOff val="50000"/>
                  </a:schemeClr>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945507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DD9F-DE0B-4609-9353-5C30F7B44CFE}"/>
              </a:ext>
            </a:extLst>
          </p:cNvPr>
          <p:cNvSpPr>
            <a:spLocks noGrp="1"/>
          </p:cNvSpPr>
          <p:nvPr>
            <p:ph type="title"/>
          </p:nvPr>
        </p:nvSpPr>
        <p:spPr/>
        <p:txBody>
          <a:bodyPr/>
          <a:lstStyle/>
          <a:p>
            <a:r>
              <a:rPr lang="en-US" b="1" dirty="0" err="1"/>
              <a:t>OpenAIRE</a:t>
            </a:r>
            <a:r>
              <a:rPr lang="en-US" b="1" dirty="0"/>
              <a:t> project</a:t>
            </a:r>
          </a:p>
        </p:txBody>
      </p:sp>
      <p:sp>
        <p:nvSpPr>
          <p:cNvPr id="3" name="Content Placeholder 2">
            <a:extLst>
              <a:ext uri="{FF2B5EF4-FFF2-40B4-BE49-F238E27FC236}">
                <a16:creationId xmlns:a16="http://schemas.microsoft.com/office/drawing/2014/main" id="{18422187-F190-4584-97AE-6FEE0B326585}"/>
              </a:ext>
            </a:extLst>
          </p:cNvPr>
          <p:cNvSpPr>
            <a:spLocks noGrp="1"/>
          </p:cNvSpPr>
          <p:nvPr>
            <p:ph idx="1"/>
          </p:nvPr>
        </p:nvSpPr>
        <p:spPr>
          <a:xfrm>
            <a:off x="838200" y="1825625"/>
            <a:ext cx="10515600" cy="4141066"/>
          </a:xfrm>
        </p:spPr>
        <p:txBody>
          <a:bodyPr>
            <a:normAutofit/>
          </a:bodyPr>
          <a:lstStyle/>
          <a:p>
            <a:r>
              <a:rPr lang="en-US" sz="2400" b="1" dirty="0" err="1"/>
              <a:t>OpenAIRE</a:t>
            </a:r>
            <a:r>
              <a:rPr lang="en-US" sz="2400" b="1" dirty="0"/>
              <a:t> (Open Access Infrastructure for Research in Europe) </a:t>
            </a:r>
            <a:r>
              <a:rPr lang="en-US" sz="2400" dirty="0"/>
              <a:t>is one of the pioneering projects, which started in 2006, under the name “</a:t>
            </a:r>
            <a:r>
              <a:rPr lang="en-US" sz="2400" b="1" dirty="0"/>
              <a:t>Driver</a:t>
            </a:r>
            <a:r>
              <a:rPr lang="en-US" sz="2400" dirty="0"/>
              <a:t>”</a:t>
            </a:r>
            <a:r>
              <a:rPr lang="sr-Latn-RS" sz="2400" dirty="0"/>
              <a:t>.</a:t>
            </a:r>
            <a:r>
              <a:rPr lang="en-US" sz="2400" dirty="0"/>
              <a:t> </a:t>
            </a:r>
            <a:r>
              <a:rPr lang="sr-Latn-RS" sz="2400" dirty="0"/>
              <a:t>G</a:t>
            </a:r>
            <a:r>
              <a:rPr lang="en-US" sz="2400" dirty="0" err="1"/>
              <a:t>oal</a:t>
            </a:r>
            <a:r>
              <a:rPr lang="sr-Latn-RS" sz="2400" dirty="0"/>
              <a:t>s</a:t>
            </a:r>
            <a:r>
              <a:rPr lang="en-US" sz="2400" dirty="0"/>
              <a:t>:</a:t>
            </a:r>
          </a:p>
          <a:p>
            <a:pPr lvl="1"/>
            <a:r>
              <a:rPr lang="en-US" sz="2000" dirty="0"/>
              <a:t>creating a network of digital repositories, for storing digital data </a:t>
            </a:r>
          </a:p>
          <a:p>
            <a:pPr lvl="1"/>
            <a:r>
              <a:rPr lang="en-US" sz="2000" dirty="0"/>
              <a:t>to support the implementation of open access in Europe</a:t>
            </a:r>
          </a:p>
          <a:p>
            <a:r>
              <a:rPr lang="en-US" sz="2400" b="1" dirty="0" err="1"/>
              <a:t>OpenAIREPlus</a:t>
            </a:r>
            <a:r>
              <a:rPr lang="en-US" sz="2400" dirty="0"/>
              <a:t> expanded the network of repositories, including specific scientific fields related ones </a:t>
            </a:r>
          </a:p>
          <a:p>
            <a:r>
              <a:rPr lang="en-US" sz="2400" b="1" dirty="0"/>
              <a:t>OpenAIRE2020</a:t>
            </a:r>
            <a:r>
              <a:rPr lang="en-US" sz="2400" dirty="0"/>
              <a:t>: </a:t>
            </a:r>
          </a:p>
          <a:p>
            <a:pPr lvl="1"/>
            <a:r>
              <a:rPr lang="en-US" sz="2000" dirty="0"/>
              <a:t>possibilities of finding and using the results of projects realized under the H2020 program</a:t>
            </a:r>
          </a:p>
          <a:p>
            <a:pPr lvl="1"/>
            <a:r>
              <a:rPr lang="en-US" sz="2000" dirty="0"/>
              <a:t>creation of services that enable the exchange of scientific data, literature and methods. </a:t>
            </a:r>
          </a:p>
          <a:p>
            <a:r>
              <a:rPr lang="en-US" sz="2400" b="1" dirty="0" err="1"/>
              <a:t>OpenAIREAdvance</a:t>
            </a:r>
            <a:r>
              <a:rPr lang="en-US" sz="2400" dirty="0"/>
              <a:t> continues to support Open Access and Open Data in Europe</a:t>
            </a:r>
          </a:p>
        </p:txBody>
      </p:sp>
    </p:spTree>
    <p:extLst>
      <p:ext uri="{BB962C8B-B14F-4D97-AF65-F5344CB8AC3E}">
        <p14:creationId xmlns:p14="http://schemas.microsoft.com/office/powerpoint/2010/main" val="29350007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D968-6C79-4FB7-A0B2-34F414085C22}"/>
              </a:ext>
            </a:extLst>
          </p:cNvPr>
          <p:cNvSpPr>
            <a:spLocks noGrp="1"/>
          </p:cNvSpPr>
          <p:nvPr>
            <p:ph type="title"/>
          </p:nvPr>
        </p:nvSpPr>
        <p:spPr/>
        <p:txBody>
          <a:bodyPr/>
          <a:lstStyle/>
          <a:p>
            <a:r>
              <a:rPr lang="en-US" b="1" dirty="0"/>
              <a:t>Other Open Science related EU projects</a:t>
            </a:r>
          </a:p>
        </p:txBody>
      </p:sp>
      <p:sp>
        <p:nvSpPr>
          <p:cNvPr id="3" name="Content Placeholder 2">
            <a:extLst>
              <a:ext uri="{FF2B5EF4-FFF2-40B4-BE49-F238E27FC236}">
                <a16:creationId xmlns:a16="http://schemas.microsoft.com/office/drawing/2014/main" id="{A0929E8C-036E-40C8-A050-9B01776283CF}"/>
              </a:ext>
            </a:extLst>
          </p:cNvPr>
          <p:cNvSpPr>
            <a:spLocks noGrp="1"/>
          </p:cNvSpPr>
          <p:nvPr>
            <p:ph idx="1"/>
          </p:nvPr>
        </p:nvSpPr>
        <p:spPr>
          <a:xfrm>
            <a:off x="838200" y="1825625"/>
            <a:ext cx="10515600" cy="4159539"/>
          </a:xfrm>
        </p:spPr>
        <p:txBody>
          <a:bodyPr>
            <a:normAutofit/>
          </a:bodyPr>
          <a:lstStyle/>
          <a:p>
            <a:r>
              <a:rPr lang="en-US" sz="2400" b="1" dirty="0"/>
              <a:t>FOSTER</a:t>
            </a:r>
            <a:r>
              <a:rPr lang="en-US" sz="2400" dirty="0"/>
              <a:t>, 2014, accelerating acceptance of an open approach in the context of the ERA. Showed that OA principles can be integrated into the research process</a:t>
            </a:r>
          </a:p>
          <a:p>
            <a:r>
              <a:rPr lang="en-US" sz="2400" b="1" dirty="0" err="1"/>
              <a:t>FosterPlus</a:t>
            </a:r>
            <a:r>
              <a:rPr lang="en-US" sz="2400" dirty="0"/>
              <a:t> - to help accept the principles of open science in Europe</a:t>
            </a:r>
          </a:p>
          <a:p>
            <a:r>
              <a:rPr lang="en-US" sz="2400" dirty="0"/>
              <a:t>The most recent and probably the most comprehensive initiative: </a:t>
            </a:r>
            <a:r>
              <a:rPr lang="en-US" sz="2400" b="1" dirty="0"/>
              <a:t>European Open Science Cloud </a:t>
            </a:r>
          </a:p>
          <a:p>
            <a:pPr lvl="1"/>
            <a:r>
              <a:rPr lang="en-US" sz="2000" dirty="0"/>
              <a:t>Launched in 2015, opened 23.11.2018.</a:t>
            </a:r>
          </a:p>
          <a:p>
            <a:pPr lvl="1"/>
            <a:r>
              <a:rPr lang="en-US" sz="2000" dirty="0"/>
              <a:t>By 2020, it should lead to the creation of a virtual environment for all researchers in which they can store, manage, analyze and reuse their data, related to research, innovation and education</a:t>
            </a:r>
          </a:p>
        </p:txBody>
      </p:sp>
    </p:spTree>
    <p:extLst>
      <p:ext uri="{BB962C8B-B14F-4D97-AF65-F5344CB8AC3E}">
        <p14:creationId xmlns:p14="http://schemas.microsoft.com/office/powerpoint/2010/main" val="1575778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E17D-2B04-44DA-8F95-8F85FBF2918C}"/>
              </a:ext>
            </a:extLst>
          </p:cNvPr>
          <p:cNvSpPr>
            <a:spLocks noGrp="1"/>
          </p:cNvSpPr>
          <p:nvPr>
            <p:ph type="title"/>
          </p:nvPr>
        </p:nvSpPr>
        <p:spPr>
          <a:xfrm>
            <a:off x="838200" y="365130"/>
            <a:ext cx="10515600" cy="929882"/>
          </a:xfrm>
        </p:spPr>
        <p:txBody>
          <a:bodyPr>
            <a:normAutofit/>
          </a:bodyPr>
          <a:lstStyle/>
          <a:p>
            <a:r>
              <a:rPr lang="en-US" b="1" dirty="0"/>
              <a:t>European Open Science Cloud </a:t>
            </a:r>
            <a:r>
              <a:rPr lang="en-US" b="1" dirty="0">
                <a:hlinkClick r:id="rId2"/>
              </a:rPr>
              <a:t>(EOSC)</a:t>
            </a:r>
            <a:endParaRPr lang="en-US" b="1" dirty="0"/>
          </a:p>
        </p:txBody>
      </p:sp>
      <p:sp>
        <p:nvSpPr>
          <p:cNvPr id="3" name="Content Placeholder 2">
            <a:extLst>
              <a:ext uri="{FF2B5EF4-FFF2-40B4-BE49-F238E27FC236}">
                <a16:creationId xmlns:a16="http://schemas.microsoft.com/office/drawing/2014/main" id="{CA05F527-9F7A-4DA5-BE52-900CBA55ABE6}"/>
              </a:ext>
            </a:extLst>
          </p:cNvPr>
          <p:cNvSpPr>
            <a:spLocks noGrp="1"/>
          </p:cNvSpPr>
          <p:nvPr>
            <p:ph idx="1"/>
          </p:nvPr>
        </p:nvSpPr>
        <p:spPr>
          <a:xfrm>
            <a:off x="838200" y="1825624"/>
            <a:ext cx="10515600" cy="4113357"/>
          </a:xfrm>
        </p:spPr>
        <p:txBody>
          <a:bodyPr>
            <a:normAutofit fontScale="85000" lnSpcReduction="10000"/>
          </a:bodyPr>
          <a:lstStyle/>
          <a:p>
            <a:r>
              <a:rPr lang="en-US" b="1" dirty="0"/>
              <a:t>European Cloud Initiative, </a:t>
            </a:r>
            <a:r>
              <a:rPr lang="en-US" dirty="0"/>
              <a:t>a part of the package of measures for </a:t>
            </a:r>
            <a:r>
              <a:rPr lang="en-US" dirty="0" err="1">
                <a:hlinkClick r:id="rId3"/>
              </a:rPr>
              <a:t>Digitising</a:t>
            </a:r>
            <a:r>
              <a:rPr lang="en-US" dirty="0">
                <a:hlinkClick r:id="rId3"/>
              </a:rPr>
              <a:t> European industry</a:t>
            </a:r>
            <a:r>
              <a:rPr lang="en-US" dirty="0"/>
              <a:t>, provides European science, industry and public authorities with:</a:t>
            </a:r>
          </a:p>
          <a:p>
            <a:pPr lvl="1"/>
            <a:r>
              <a:rPr lang="en-US" dirty="0"/>
              <a:t>a world-class data infrastructure to store and manage data (</a:t>
            </a:r>
            <a:r>
              <a:rPr lang="en-US" dirty="0">
                <a:hlinkClick r:id="rId4"/>
              </a:rPr>
              <a:t>European Open Science Cloud</a:t>
            </a:r>
            <a:r>
              <a:rPr lang="en-US" dirty="0"/>
              <a:t>);</a:t>
            </a:r>
          </a:p>
          <a:p>
            <a:pPr lvl="1"/>
            <a:r>
              <a:rPr lang="en-US" dirty="0"/>
              <a:t>high-speed connectivity to transport data (</a:t>
            </a:r>
            <a:r>
              <a:rPr lang="en-US" dirty="0">
                <a:hlinkClick r:id="rId5"/>
              </a:rPr>
              <a:t>European Data Infrastructure</a:t>
            </a:r>
            <a:r>
              <a:rPr lang="en-US" dirty="0"/>
              <a:t>); and</a:t>
            </a:r>
          </a:p>
          <a:p>
            <a:pPr lvl="1"/>
            <a:r>
              <a:rPr lang="en-US" dirty="0"/>
              <a:t>ever more powerful High Performance Computers to process data (</a:t>
            </a:r>
            <a:r>
              <a:rPr lang="en-US" dirty="0">
                <a:hlinkClick r:id="rId6"/>
              </a:rPr>
              <a:t>HPC</a:t>
            </a:r>
            <a:r>
              <a:rPr lang="en-US" dirty="0"/>
              <a:t>)</a:t>
            </a:r>
          </a:p>
          <a:p>
            <a:r>
              <a:rPr lang="en-US" dirty="0"/>
              <a:t>A European </a:t>
            </a:r>
            <a:r>
              <a:rPr lang="en-US" dirty="0">
                <a:hlinkClick r:id="rId4"/>
              </a:rPr>
              <a:t>Open Science Cloud (EOSC)</a:t>
            </a:r>
            <a:r>
              <a:rPr lang="en-US" dirty="0"/>
              <a:t> offers Europe's researchers and science and technology professionals a virtual environment to store, share and re-use the large volumes of information generated by the big data revolution</a:t>
            </a:r>
          </a:p>
          <a:p>
            <a:r>
              <a:rPr lang="en-US" dirty="0"/>
              <a:t>This is underpinned by the </a:t>
            </a:r>
            <a:r>
              <a:rPr lang="en-US" dirty="0">
                <a:hlinkClick r:id="rId5"/>
              </a:rPr>
              <a:t>European Data Infrastructure (EDI)</a:t>
            </a:r>
            <a:r>
              <a:rPr lang="en-US" dirty="0"/>
              <a:t>, deploying the high-bandwidth networks and the supercomputing capacity necessary to effectively access and process large datasets stored in the Cloud</a:t>
            </a:r>
          </a:p>
        </p:txBody>
      </p:sp>
      <p:sp>
        <p:nvSpPr>
          <p:cNvPr id="4" name="Rectangle 3">
            <a:extLst>
              <a:ext uri="{FF2B5EF4-FFF2-40B4-BE49-F238E27FC236}">
                <a16:creationId xmlns:a16="http://schemas.microsoft.com/office/drawing/2014/main" id="{8E46561F-D7ED-4DE5-BBB5-A68693C425A1}"/>
              </a:ext>
            </a:extLst>
          </p:cNvPr>
          <p:cNvSpPr/>
          <p:nvPr/>
        </p:nvSpPr>
        <p:spPr>
          <a:xfrm>
            <a:off x="5920916" y="6464869"/>
            <a:ext cx="6247672" cy="276999"/>
          </a:xfrm>
          <a:prstGeom prst="rect">
            <a:avLst/>
          </a:prstGeom>
        </p:spPr>
        <p:txBody>
          <a:bodyPr wrap="none">
            <a:spAutoFit/>
          </a:bodyPr>
          <a:lstStyle/>
          <a:p>
            <a:r>
              <a:rPr lang="en-US" sz="1200" dirty="0">
                <a:solidFill>
                  <a:schemeClr val="tx1">
                    <a:lumMod val="50000"/>
                    <a:lumOff val="50000"/>
                  </a:schemeClr>
                </a:solidFill>
                <a:hlinkClick r:id="rId7">
                  <a:extLst>
                    <a:ext uri="{A12FA001-AC4F-418D-AE19-62706E023703}">
                      <ahyp:hlinkClr xmlns:ahyp="http://schemas.microsoft.com/office/drawing/2018/hyperlinkcolor" xmlns="" val="tx"/>
                    </a:ext>
                  </a:extLst>
                </a:hlinkClick>
              </a:rPr>
              <a:t>Open Science in Europe </a:t>
            </a:r>
            <a:r>
              <a:rPr lang="en-US" sz="1200" dirty="0">
                <a:solidFill>
                  <a:schemeClr val="tx1">
                    <a:lumMod val="50000"/>
                    <a:lumOff val="50000"/>
                  </a:schemeClr>
                </a:solidFill>
              </a:rPr>
              <a:t>by </a:t>
            </a:r>
            <a:r>
              <a:rPr lang="en-US" sz="1200" dirty="0" err="1">
                <a:solidFill>
                  <a:schemeClr val="tx1">
                    <a:lumMod val="50000"/>
                    <a:lumOff val="50000"/>
                  </a:schemeClr>
                </a:solidFill>
                <a:hlinkClick r:id="rId8">
                  <a:extLst>
                    <a:ext uri="{A12FA001-AC4F-418D-AE19-62706E023703}">
                      <ahyp:hlinkClr xmlns:ahyp="http://schemas.microsoft.com/office/drawing/2018/hyperlinkcolor" xmlns="" val="tx"/>
                    </a:ext>
                  </a:extLst>
                </a:hlinkClick>
              </a:rPr>
              <a:t>OpenAIRE</a:t>
            </a:r>
            <a:r>
              <a:rPr lang="en-US" sz="1200" dirty="0">
                <a:solidFill>
                  <a:schemeClr val="tx1">
                    <a:lumMod val="50000"/>
                    <a:lumOff val="50000"/>
                  </a:schemeClr>
                </a:solidFill>
              </a:rPr>
              <a:t> is licensed under </a:t>
            </a:r>
            <a:r>
              <a:rPr lang="en-US" sz="1200" dirty="0">
                <a:solidFill>
                  <a:schemeClr val="tx1">
                    <a:lumMod val="50000"/>
                    <a:lumOff val="50000"/>
                  </a:schemeClr>
                </a:solidFill>
                <a:hlinkClick r:id="rId9">
                  <a:extLst>
                    <a:ext uri="{A12FA001-AC4F-418D-AE19-62706E023703}">
                      <ahyp:hlinkClr xmlns:ahyp="http://schemas.microsoft.com/office/drawing/2018/hyperlinkcolor" xmlns="" val="tx"/>
                    </a:ext>
                  </a:extLst>
                </a:hlinkClick>
              </a:rPr>
              <a:t>CC BY 4.0</a:t>
            </a:r>
            <a:r>
              <a:rPr lang="en-US" sz="1200" dirty="0">
                <a:solidFill>
                  <a:schemeClr val="tx1">
                    <a:lumMod val="50000"/>
                    <a:lumOff val="50000"/>
                  </a:schemeClr>
                </a:solidFill>
              </a:rPr>
              <a:t> / Selected sentences, shortened</a:t>
            </a:r>
          </a:p>
        </p:txBody>
      </p:sp>
    </p:spTree>
    <p:extLst>
      <p:ext uri="{BB962C8B-B14F-4D97-AF65-F5344CB8AC3E}">
        <p14:creationId xmlns:p14="http://schemas.microsoft.com/office/powerpoint/2010/main" val="40907690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6ECA-AAB0-40F6-9B17-273FBF9EA6A2}"/>
              </a:ext>
            </a:extLst>
          </p:cNvPr>
          <p:cNvSpPr>
            <a:spLocks noGrp="1"/>
          </p:cNvSpPr>
          <p:nvPr>
            <p:ph type="title"/>
          </p:nvPr>
        </p:nvSpPr>
        <p:spPr/>
        <p:txBody>
          <a:bodyPr/>
          <a:lstStyle/>
          <a:p>
            <a:r>
              <a:rPr lang="en-US" b="1" dirty="0" err="1"/>
              <a:t>cOALition</a:t>
            </a:r>
            <a:r>
              <a:rPr lang="en-US" b="1" dirty="0"/>
              <a:t> S</a:t>
            </a:r>
            <a:endParaRPr lang="en-US" dirty="0"/>
          </a:p>
        </p:txBody>
      </p:sp>
      <p:sp>
        <p:nvSpPr>
          <p:cNvPr id="3" name="Content Placeholder 2">
            <a:extLst>
              <a:ext uri="{FF2B5EF4-FFF2-40B4-BE49-F238E27FC236}">
                <a16:creationId xmlns:a16="http://schemas.microsoft.com/office/drawing/2014/main" id="{1814960C-CB29-43BD-AC3C-6FF08B4D982F}"/>
              </a:ext>
            </a:extLst>
          </p:cNvPr>
          <p:cNvSpPr>
            <a:spLocks noGrp="1"/>
          </p:cNvSpPr>
          <p:nvPr>
            <p:ph idx="1"/>
          </p:nvPr>
        </p:nvSpPr>
        <p:spPr/>
        <p:txBody>
          <a:bodyPr>
            <a:normAutofit fontScale="92500" lnSpcReduction="10000"/>
          </a:bodyPr>
          <a:lstStyle/>
          <a:p>
            <a:r>
              <a:rPr lang="en-US" dirty="0"/>
              <a:t>On 4 September 2018, a group of national research funding organizations, with the support of EC and the ERC, announced the launch of </a:t>
            </a:r>
            <a:r>
              <a:rPr lang="en-US" dirty="0" err="1">
                <a:hlinkClick r:id="rId2"/>
              </a:rPr>
              <a:t>cOAlition</a:t>
            </a:r>
            <a:r>
              <a:rPr lang="en-US" dirty="0">
                <a:hlinkClick r:id="rId2"/>
              </a:rPr>
              <a:t> S</a:t>
            </a:r>
            <a:endParaRPr lang="en-US" dirty="0"/>
          </a:p>
          <a:p>
            <a:r>
              <a:rPr lang="en-US" dirty="0"/>
              <a:t>It is an initiative to make full and immediate Open Access to research publications a reality. </a:t>
            </a:r>
          </a:p>
          <a:p>
            <a:r>
              <a:rPr lang="en-US" dirty="0"/>
              <a:t>It is built around </a:t>
            </a:r>
            <a:r>
              <a:rPr lang="en-US" dirty="0">
                <a:hlinkClick r:id="rId3"/>
              </a:rPr>
              <a:t>Plan S</a:t>
            </a:r>
            <a:r>
              <a:rPr lang="en-US" dirty="0"/>
              <a:t>, which consists of one target and </a:t>
            </a:r>
            <a:r>
              <a:rPr lang="en-US" dirty="0">
                <a:hlinkClick r:id="rId4"/>
              </a:rPr>
              <a:t>10 principles</a:t>
            </a:r>
            <a:r>
              <a:rPr lang="en-US" dirty="0"/>
              <a:t>.</a:t>
            </a:r>
          </a:p>
          <a:p>
            <a:r>
              <a:rPr lang="en-US" b="1" dirty="0"/>
              <a:t>“With effect from 2021, all scholarly publications on the results from research funded by public or private grants provided by national, regional and international research councils and funding bodies, must be published in Open Access Journals, on Open Access Platforms, or made immediately available through Open Access Repositories without embargo”</a:t>
            </a:r>
          </a:p>
        </p:txBody>
      </p:sp>
    </p:spTree>
    <p:extLst>
      <p:ext uri="{BB962C8B-B14F-4D97-AF65-F5344CB8AC3E}">
        <p14:creationId xmlns:p14="http://schemas.microsoft.com/office/powerpoint/2010/main" val="2310293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8B84-4794-402A-A2AC-1FEA38E6C129}"/>
              </a:ext>
            </a:extLst>
          </p:cNvPr>
          <p:cNvSpPr>
            <a:spLocks noGrp="1"/>
          </p:cNvSpPr>
          <p:nvPr>
            <p:ph type="title"/>
          </p:nvPr>
        </p:nvSpPr>
        <p:spPr/>
        <p:txBody>
          <a:bodyPr/>
          <a:lstStyle/>
          <a:p>
            <a:r>
              <a:rPr lang="en-US" b="1" dirty="0"/>
              <a:t>What is Open Advocacy?</a:t>
            </a:r>
          </a:p>
        </p:txBody>
      </p:sp>
      <p:sp>
        <p:nvSpPr>
          <p:cNvPr id="3" name="Content Placeholder 2">
            <a:extLst>
              <a:ext uri="{FF2B5EF4-FFF2-40B4-BE49-F238E27FC236}">
                <a16:creationId xmlns:a16="http://schemas.microsoft.com/office/drawing/2014/main" id="{635A40BE-D400-458F-94DC-F3378158B819}"/>
              </a:ext>
            </a:extLst>
          </p:cNvPr>
          <p:cNvSpPr>
            <a:spLocks noGrp="1"/>
          </p:cNvSpPr>
          <p:nvPr>
            <p:ph idx="1"/>
          </p:nvPr>
        </p:nvSpPr>
        <p:spPr>
          <a:xfrm>
            <a:off x="838200" y="1690688"/>
            <a:ext cx="10515600" cy="3832897"/>
          </a:xfrm>
        </p:spPr>
        <p:txBody>
          <a:bodyPr>
            <a:normAutofit fontScale="92500" lnSpcReduction="10000"/>
          </a:bodyPr>
          <a:lstStyle/>
          <a:p>
            <a:pPr lvl="0"/>
            <a:r>
              <a:rPr lang="en-US" dirty="0"/>
              <a:t>Advocacy in all its forms </a:t>
            </a:r>
            <a:r>
              <a:rPr lang="en-US" b="1" dirty="0"/>
              <a:t>seeks to ensure that people, particularly those who are most vulnerable in society, are able to</a:t>
            </a:r>
            <a:r>
              <a:rPr lang="en-US" dirty="0"/>
              <a:t>:</a:t>
            </a:r>
          </a:p>
          <a:p>
            <a:pPr lvl="1"/>
            <a:r>
              <a:rPr lang="en-US" b="1" dirty="0"/>
              <a:t>Have their voice heard </a:t>
            </a:r>
            <a:r>
              <a:rPr lang="en-US" dirty="0"/>
              <a:t>on issues important to them </a:t>
            </a:r>
          </a:p>
          <a:p>
            <a:pPr lvl="1"/>
            <a:r>
              <a:rPr lang="en-US" b="1" dirty="0"/>
              <a:t>Defend and safeguard their rights</a:t>
            </a:r>
            <a:endParaRPr lang="en-US" dirty="0"/>
          </a:p>
          <a:p>
            <a:pPr lvl="1"/>
            <a:r>
              <a:rPr lang="en-US" b="1" dirty="0"/>
              <a:t>Have their views and wishes genuinely considered</a:t>
            </a:r>
            <a:r>
              <a:rPr lang="en-US" dirty="0"/>
              <a:t> when decisions are being made about their lives</a:t>
            </a:r>
          </a:p>
          <a:p>
            <a:pPr lvl="0"/>
            <a:r>
              <a:rPr lang="en-US" dirty="0"/>
              <a:t>Includes </a:t>
            </a:r>
            <a:r>
              <a:rPr lang="en-US" b="1" dirty="0"/>
              <a:t>defending</a:t>
            </a:r>
            <a:r>
              <a:rPr lang="en-US" dirty="0"/>
              <a:t>, </a:t>
            </a:r>
            <a:r>
              <a:rPr lang="en-US" b="1" dirty="0"/>
              <a:t>influencing</a:t>
            </a:r>
            <a:r>
              <a:rPr lang="en-US" dirty="0"/>
              <a:t>, </a:t>
            </a:r>
            <a:r>
              <a:rPr lang="en-US" b="1" dirty="0"/>
              <a:t>changing</a:t>
            </a:r>
            <a:r>
              <a:rPr lang="en-US" dirty="0"/>
              <a:t>, </a:t>
            </a:r>
            <a:r>
              <a:rPr lang="en-US" b="1" dirty="0"/>
              <a:t>decision-making</a:t>
            </a:r>
            <a:r>
              <a:rPr lang="en-US" dirty="0"/>
              <a:t>, </a:t>
            </a:r>
            <a:r>
              <a:rPr lang="en-US" b="1" dirty="0"/>
              <a:t>persuading</a:t>
            </a:r>
            <a:r>
              <a:rPr lang="en-US" dirty="0"/>
              <a:t>, </a:t>
            </a:r>
            <a:r>
              <a:rPr lang="en-US" b="1" dirty="0"/>
              <a:t>lobbying</a:t>
            </a:r>
            <a:r>
              <a:rPr lang="en-US" dirty="0"/>
              <a:t>, </a:t>
            </a:r>
            <a:r>
              <a:rPr lang="en-US" b="1" dirty="0"/>
              <a:t>attracting attention</a:t>
            </a:r>
            <a:endParaRPr lang="en-US" dirty="0"/>
          </a:p>
          <a:p>
            <a:pPr lvl="0"/>
            <a:r>
              <a:rPr lang="en-US" b="1" dirty="0"/>
              <a:t>Open Advocacy</a:t>
            </a:r>
            <a:r>
              <a:rPr lang="en-US" dirty="0"/>
              <a:t> focuses on the movement to </a:t>
            </a:r>
            <a:r>
              <a:rPr lang="en-US" b="1" dirty="0"/>
              <a:t>promote Open Science at various levels of stakeholders</a:t>
            </a:r>
            <a:r>
              <a:rPr lang="en-US" dirty="0"/>
              <a:t>, highlighting and stressing the societal, professional and personal advantages that it entails</a:t>
            </a:r>
          </a:p>
          <a:p>
            <a:endParaRPr lang="en-US" dirty="0"/>
          </a:p>
        </p:txBody>
      </p:sp>
      <p:pic>
        <p:nvPicPr>
          <p:cNvPr id="4" name="Picture 3">
            <a:extLst>
              <a:ext uri="{FF2B5EF4-FFF2-40B4-BE49-F238E27FC236}">
                <a16:creationId xmlns:a16="http://schemas.microsoft.com/office/drawing/2014/main" id="{00A840D2-62C0-487A-A50C-28133CC24A13}"/>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189350" y="230196"/>
            <a:ext cx="1581011" cy="1325564"/>
          </a:xfrm>
          <a:prstGeom prst="rect">
            <a:avLst/>
          </a:prstGeom>
        </p:spPr>
      </p:pic>
      <p:sp>
        <p:nvSpPr>
          <p:cNvPr id="5" name="TextBox 4">
            <a:extLst>
              <a:ext uri="{FF2B5EF4-FFF2-40B4-BE49-F238E27FC236}">
                <a16:creationId xmlns:a16="http://schemas.microsoft.com/office/drawing/2014/main" id="{96F4941F-C80D-451B-9107-E4BBF901C8CD}"/>
              </a:ext>
            </a:extLst>
          </p:cNvPr>
          <p:cNvSpPr txBox="1"/>
          <p:nvPr/>
        </p:nvSpPr>
        <p:spPr>
          <a:xfrm>
            <a:off x="4516463" y="6262042"/>
            <a:ext cx="5672887" cy="461665"/>
          </a:xfrm>
          <a:prstGeom prst="rect">
            <a:avLst/>
          </a:prstGeom>
          <a:noFill/>
        </p:spPr>
        <p:txBody>
          <a:bodyPr wrap="square" rtlCol="0">
            <a:spAutoFit/>
          </a:bodyPr>
          <a:lstStyle/>
          <a:p>
            <a:r>
              <a:rPr lang="en-US" sz="1200" dirty="0">
                <a:solidFill>
                  <a:schemeClr val="tx1">
                    <a:lumMod val="50000"/>
                    <a:lumOff val="50000"/>
                  </a:schemeClr>
                </a:solidFill>
                <a:hlinkClick r:id="rId4" tooltip="http://commons.wikimedia.org/wiki/file:megaphone.svg">
                  <a:extLst>
                    <a:ext uri="{A12FA001-AC4F-418D-AE19-62706E023703}">
                      <ahyp:hlinkClr xmlns:ahyp="http://schemas.microsoft.com/office/drawing/2018/hyperlinkcolor" xmlns="" val="tx"/>
                    </a:ext>
                  </a:extLst>
                </a:hlinkClick>
              </a:rPr>
              <a:t>Photo</a:t>
            </a:r>
            <a:r>
              <a:rPr lang="en-US" sz="1200" dirty="0">
                <a:solidFill>
                  <a:schemeClr val="tx1">
                    <a:lumMod val="50000"/>
                    <a:lumOff val="50000"/>
                  </a:schemeClr>
                </a:solidFill>
              </a:rPr>
              <a:t> by Manco Capac is licensed under the </a:t>
            </a:r>
            <a:r>
              <a:rPr lang="en-US" sz="1200" dirty="0">
                <a:solidFill>
                  <a:schemeClr val="tx1">
                    <a:lumMod val="50000"/>
                    <a:lumOff val="50000"/>
                  </a:schemeClr>
                </a:solidFill>
                <a:hlinkClick r:id="rId5" tooltip="w:en:Creative Commons">
                  <a:extLst>
                    <a:ext uri="{A12FA001-AC4F-418D-AE19-62706E023703}">
                      <ahyp:hlinkClr xmlns:ahyp="http://schemas.microsoft.com/office/drawing/2018/hyperlinkcolor" xmlns="" val="tx"/>
                    </a:ext>
                  </a:extLst>
                </a:hlinkClick>
              </a:rPr>
              <a:t>Creative Commons</a:t>
            </a:r>
            <a:r>
              <a:rPr lang="en-US" sz="1200" dirty="0">
                <a:solidFill>
                  <a:schemeClr val="tx1">
                    <a:lumMod val="50000"/>
                    <a:lumOff val="50000"/>
                  </a:schemeClr>
                </a:solidFill>
              </a:rPr>
              <a:t> Attribution-Share Alike </a:t>
            </a:r>
            <a:r>
              <a:rPr lang="en-US" sz="1200" dirty="0">
                <a:solidFill>
                  <a:schemeClr val="tx1">
                    <a:lumMod val="50000"/>
                    <a:lumOff val="50000"/>
                  </a:schemeClr>
                </a:solidFill>
                <a:hlinkClick r:id="rId6">
                  <a:extLst>
                    <a:ext uri="{A12FA001-AC4F-418D-AE19-62706E023703}">
                      <ahyp:hlinkClr xmlns:ahyp="http://schemas.microsoft.com/office/drawing/2018/hyperlinkcolor" xmlns="" val="tx"/>
                    </a:ext>
                  </a:extLst>
                </a:hlinkClick>
              </a:rPr>
              <a:t>4.0 International</a:t>
            </a:r>
            <a:r>
              <a:rPr lang="en-US" sz="1200" dirty="0">
                <a:solidFill>
                  <a:schemeClr val="tx1">
                    <a:lumMod val="50000"/>
                    <a:lumOff val="50000"/>
                  </a:schemeClr>
                </a:solidFill>
              </a:rPr>
              <a:t>, </a:t>
            </a:r>
            <a:r>
              <a:rPr lang="en-US" sz="1200" dirty="0">
                <a:solidFill>
                  <a:schemeClr val="tx1">
                    <a:lumMod val="50000"/>
                    <a:lumOff val="50000"/>
                  </a:schemeClr>
                </a:solidFill>
                <a:hlinkClick r:id="rId7">
                  <a:extLst>
                    <a:ext uri="{A12FA001-AC4F-418D-AE19-62706E023703}">
                      <ahyp:hlinkClr xmlns:ahyp="http://schemas.microsoft.com/office/drawing/2018/hyperlinkcolor" xmlns="" val="tx"/>
                    </a:ext>
                  </a:extLst>
                </a:hlinkClick>
              </a:rPr>
              <a:t>3.0 </a:t>
            </a:r>
            <a:r>
              <a:rPr lang="en-US" sz="1200" dirty="0" err="1">
                <a:solidFill>
                  <a:schemeClr val="tx1">
                    <a:lumMod val="50000"/>
                    <a:lumOff val="50000"/>
                  </a:schemeClr>
                </a:solidFill>
                <a:hlinkClick r:id="rId7">
                  <a:extLst>
                    <a:ext uri="{A12FA001-AC4F-418D-AE19-62706E023703}">
                      <ahyp:hlinkClr xmlns:ahyp="http://schemas.microsoft.com/office/drawing/2018/hyperlinkcolor" xmlns="" val="tx"/>
                    </a:ext>
                  </a:extLst>
                </a:hlinkClick>
              </a:rPr>
              <a:t>Unported</a:t>
            </a:r>
            <a:r>
              <a:rPr lang="en-US" sz="1200" dirty="0">
                <a:solidFill>
                  <a:schemeClr val="tx1">
                    <a:lumMod val="50000"/>
                    <a:lumOff val="50000"/>
                  </a:schemeClr>
                </a:solidFill>
              </a:rPr>
              <a:t>, </a:t>
            </a:r>
            <a:r>
              <a:rPr lang="en-US" sz="1200" dirty="0">
                <a:solidFill>
                  <a:schemeClr val="tx1">
                    <a:lumMod val="50000"/>
                    <a:lumOff val="50000"/>
                  </a:schemeClr>
                </a:solidFill>
                <a:hlinkClick r:id="rId8">
                  <a:extLst>
                    <a:ext uri="{A12FA001-AC4F-418D-AE19-62706E023703}">
                      <ahyp:hlinkClr xmlns:ahyp="http://schemas.microsoft.com/office/drawing/2018/hyperlinkcolor" xmlns="" val="tx"/>
                    </a:ext>
                  </a:extLst>
                </a:hlinkClick>
              </a:rPr>
              <a:t>2.5 Generic</a:t>
            </a:r>
            <a:r>
              <a:rPr lang="en-US" sz="1200" dirty="0">
                <a:solidFill>
                  <a:schemeClr val="tx1">
                    <a:lumMod val="50000"/>
                    <a:lumOff val="50000"/>
                  </a:schemeClr>
                </a:solidFill>
              </a:rPr>
              <a:t>, </a:t>
            </a:r>
            <a:r>
              <a:rPr lang="en-US" sz="1200" dirty="0">
                <a:solidFill>
                  <a:schemeClr val="tx1">
                    <a:lumMod val="50000"/>
                    <a:lumOff val="50000"/>
                  </a:schemeClr>
                </a:solidFill>
                <a:hlinkClick r:id="rId9">
                  <a:extLst>
                    <a:ext uri="{A12FA001-AC4F-418D-AE19-62706E023703}">
                      <ahyp:hlinkClr xmlns:ahyp="http://schemas.microsoft.com/office/drawing/2018/hyperlinkcolor" xmlns="" val="tx"/>
                    </a:ext>
                  </a:extLst>
                </a:hlinkClick>
              </a:rPr>
              <a:t>2.0 Generic</a:t>
            </a:r>
            <a:r>
              <a:rPr lang="en-US" sz="1200" dirty="0">
                <a:solidFill>
                  <a:schemeClr val="tx1">
                    <a:lumMod val="50000"/>
                    <a:lumOff val="50000"/>
                  </a:schemeClr>
                </a:solidFill>
              </a:rPr>
              <a:t> and </a:t>
            </a:r>
            <a:r>
              <a:rPr lang="en-US" sz="1200" dirty="0">
                <a:solidFill>
                  <a:schemeClr val="tx1">
                    <a:lumMod val="50000"/>
                    <a:lumOff val="50000"/>
                  </a:schemeClr>
                </a:solidFill>
                <a:hlinkClick r:id="rId10">
                  <a:extLst>
                    <a:ext uri="{A12FA001-AC4F-418D-AE19-62706E023703}">
                      <ahyp:hlinkClr xmlns:ahyp="http://schemas.microsoft.com/office/drawing/2018/hyperlinkcolor" xmlns="" val="tx"/>
                    </a:ext>
                  </a:extLst>
                </a:hlinkClick>
              </a:rPr>
              <a:t>1.0 Generic</a:t>
            </a:r>
            <a:r>
              <a:rPr lang="en-US" sz="1200" dirty="0">
                <a:solidFill>
                  <a:schemeClr val="tx1">
                    <a:lumMod val="50000"/>
                    <a:lumOff val="50000"/>
                  </a:schemeClr>
                </a:solidFill>
              </a:rPr>
              <a:t> license.</a:t>
            </a:r>
          </a:p>
        </p:txBody>
      </p:sp>
    </p:spTree>
    <p:extLst>
      <p:ext uri="{BB962C8B-B14F-4D97-AF65-F5344CB8AC3E}">
        <p14:creationId xmlns:p14="http://schemas.microsoft.com/office/powerpoint/2010/main" val="225743121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920AA938-DBFB-49F5-B64C-099EE211BE0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125213" y="2261244"/>
            <a:ext cx="4441247" cy="2961528"/>
          </a:xfrm>
          <a:prstGeom prst="rect">
            <a:avLst/>
          </a:prstGeom>
        </p:spPr>
      </p:pic>
      <p:pic>
        <p:nvPicPr>
          <p:cNvPr id="11" name="Graphic 10" descr="Atom">
            <a:extLst>
              <a:ext uri="{FF2B5EF4-FFF2-40B4-BE49-F238E27FC236}">
                <a16:creationId xmlns:a16="http://schemas.microsoft.com/office/drawing/2014/main" id="{5427E3FE-F4F3-4E0A-8E6E-E877012C75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96000" y="2526788"/>
            <a:ext cx="1353671" cy="1353671"/>
          </a:xfrm>
          <a:prstGeom prst="rect">
            <a:avLst/>
          </a:prstGeom>
        </p:spPr>
      </p:pic>
      <p:sp>
        <p:nvSpPr>
          <p:cNvPr id="2" name="Title 1">
            <a:extLst>
              <a:ext uri="{FF2B5EF4-FFF2-40B4-BE49-F238E27FC236}">
                <a16:creationId xmlns:a16="http://schemas.microsoft.com/office/drawing/2014/main" id="{72F747FF-3BC5-41E7-8F6A-B7801654F75F}"/>
              </a:ext>
            </a:extLst>
          </p:cNvPr>
          <p:cNvSpPr>
            <a:spLocks noGrp="1"/>
          </p:cNvSpPr>
          <p:nvPr>
            <p:ph type="title"/>
          </p:nvPr>
        </p:nvSpPr>
        <p:spPr/>
        <p:txBody>
          <a:bodyPr/>
          <a:lstStyle/>
          <a:p>
            <a:r>
              <a:rPr lang="en-US" b="1" dirty="0"/>
              <a:t>Advocacy and EURAXESS trainings</a:t>
            </a:r>
          </a:p>
        </p:txBody>
      </p:sp>
      <p:sp>
        <p:nvSpPr>
          <p:cNvPr id="3" name="Content Placeholder 2">
            <a:extLst>
              <a:ext uri="{FF2B5EF4-FFF2-40B4-BE49-F238E27FC236}">
                <a16:creationId xmlns:a16="http://schemas.microsoft.com/office/drawing/2014/main" id="{EE1862CE-5F56-42BD-9080-83E668EA962D}"/>
              </a:ext>
            </a:extLst>
          </p:cNvPr>
          <p:cNvSpPr>
            <a:spLocks noGrp="1"/>
          </p:cNvSpPr>
          <p:nvPr>
            <p:ph idx="1"/>
          </p:nvPr>
        </p:nvSpPr>
        <p:spPr>
          <a:xfrm>
            <a:off x="838200" y="1825625"/>
            <a:ext cx="4626686" cy="3617744"/>
          </a:xfrm>
        </p:spPr>
        <p:txBody>
          <a:bodyPr>
            <a:normAutofit lnSpcReduction="10000"/>
          </a:bodyPr>
          <a:lstStyle/>
          <a:p>
            <a:pPr lvl="0"/>
            <a:r>
              <a:rPr lang="en-US" b="1" dirty="0"/>
              <a:t>Trainings (workshops, seminars, presentations) can be used as advocacy tools</a:t>
            </a:r>
            <a:r>
              <a:rPr lang="en-US" dirty="0"/>
              <a:t> </a:t>
            </a:r>
          </a:p>
          <a:p>
            <a:pPr lvl="0"/>
            <a:r>
              <a:rPr lang="en-US" dirty="0"/>
              <a:t>Training here is considered as </a:t>
            </a:r>
            <a:r>
              <a:rPr lang="en-US" b="1" dirty="0"/>
              <a:t>a tool for effecting specific changes, and for building an Open Science advocate community</a:t>
            </a:r>
            <a:endParaRPr lang="en-US" dirty="0"/>
          </a:p>
        </p:txBody>
      </p:sp>
      <p:sp>
        <p:nvSpPr>
          <p:cNvPr id="6" name="TextBox 5">
            <a:extLst>
              <a:ext uri="{FF2B5EF4-FFF2-40B4-BE49-F238E27FC236}">
                <a16:creationId xmlns:a16="http://schemas.microsoft.com/office/drawing/2014/main" id="{3441A678-ECFE-4784-8C7D-993C5B722D94}"/>
              </a:ext>
            </a:extLst>
          </p:cNvPr>
          <p:cNvSpPr txBox="1"/>
          <p:nvPr/>
        </p:nvSpPr>
        <p:spPr>
          <a:xfrm>
            <a:off x="9051695" y="134293"/>
            <a:ext cx="3413894" cy="230832"/>
          </a:xfrm>
          <a:prstGeom prst="rect">
            <a:avLst/>
          </a:prstGeom>
          <a:noFill/>
        </p:spPr>
        <p:txBody>
          <a:bodyPr wrap="square" rtlCol="0">
            <a:spAutoFit/>
          </a:bodyPr>
          <a:lstStyle/>
          <a:p>
            <a:r>
              <a:rPr lang="en-US" sz="900" dirty="0">
                <a:hlinkClick r:id="rId4" tooltip="https://2012books.lardbucket.org/books/a-primer-on-communication-studies/s12-public-speaking-in-various-con.html"/>
              </a:rPr>
              <a:t>This Photo</a:t>
            </a:r>
            <a:r>
              <a:rPr lang="en-US" sz="900" dirty="0"/>
              <a:t> by Unknown Author is licensed under </a:t>
            </a:r>
            <a:r>
              <a:rPr lang="en-US" sz="900" dirty="0">
                <a:hlinkClick r:id="rId7" tooltip="https://creativecommons.org/licenses/by-nc-sa/3.0/"/>
              </a:rPr>
              <a:t>CC BY-SA-NC</a:t>
            </a:r>
            <a:endParaRPr lang="en-US" sz="900" dirty="0"/>
          </a:p>
        </p:txBody>
      </p:sp>
      <p:pic>
        <p:nvPicPr>
          <p:cNvPr id="7" name="Picture 6">
            <a:extLst>
              <a:ext uri="{FF2B5EF4-FFF2-40B4-BE49-F238E27FC236}">
                <a16:creationId xmlns:a16="http://schemas.microsoft.com/office/drawing/2014/main" id="{F1A27877-9CAC-4A2C-A5EF-F12F3CF656F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975398" y="1719764"/>
            <a:ext cx="1566488" cy="106581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Unlock">
            <a:extLst>
              <a:ext uri="{FF2B5EF4-FFF2-40B4-BE49-F238E27FC236}">
                <a16:creationId xmlns:a16="http://schemas.microsoft.com/office/drawing/2014/main" id="{6C063A83-6778-41A9-8698-68B2BC62DB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587268" y="2261244"/>
            <a:ext cx="969261" cy="1048660"/>
          </a:xfrm>
          <a:prstGeom prst="rect">
            <a:avLst/>
          </a:prstGeom>
        </p:spPr>
      </p:pic>
    </p:spTree>
    <p:extLst>
      <p:ext uri="{BB962C8B-B14F-4D97-AF65-F5344CB8AC3E}">
        <p14:creationId xmlns:p14="http://schemas.microsoft.com/office/powerpoint/2010/main" val="2102310998"/>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AD1A-7D8E-4483-B31D-4CC61E9FB9A0}"/>
              </a:ext>
            </a:extLst>
          </p:cNvPr>
          <p:cNvSpPr>
            <a:spLocks noGrp="1"/>
          </p:cNvSpPr>
          <p:nvPr>
            <p:ph type="title"/>
          </p:nvPr>
        </p:nvSpPr>
        <p:spPr/>
        <p:txBody>
          <a:bodyPr/>
          <a:lstStyle/>
          <a:p>
            <a:r>
              <a:rPr lang="en-US" b="1" dirty="0"/>
              <a:t>How to organize </a:t>
            </a:r>
            <a:r>
              <a:rPr lang="en-US" b="1" dirty="0" err="1"/>
              <a:t>OpenScience</a:t>
            </a:r>
            <a:r>
              <a:rPr lang="en-US" b="1" dirty="0"/>
              <a:t> training</a:t>
            </a:r>
          </a:p>
        </p:txBody>
      </p:sp>
      <p:sp>
        <p:nvSpPr>
          <p:cNvPr id="3" name="Content Placeholder 2">
            <a:extLst>
              <a:ext uri="{FF2B5EF4-FFF2-40B4-BE49-F238E27FC236}">
                <a16:creationId xmlns:a16="http://schemas.microsoft.com/office/drawing/2014/main" id="{9580C13B-82BF-4E1A-8522-485FF19D8382}"/>
              </a:ext>
            </a:extLst>
          </p:cNvPr>
          <p:cNvSpPr>
            <a:spLocks noGrp="1"/>
          </p:cNvSpPr>
          <p:nvPr>
            <p:ph idx="1"/>
          </p:nvPr>
        </p:nvSpPr>
        <p:spPr>
          <a:xfrm>
            <a:off x="838200" y="1825625"/>
            <a:ext cx="10515600" cy="3802289"/>
          </a:xfrm>
        </p:spPr>
        <p:txBody>
          <a:bodyPr>
            <a:normAutofit/>
          </a:bodyPr>
          <a:lstStyle/>
          <a:p>
            <a:pPr marL="514350" indent="-514350">
              <a:buFont typeface="+mj-lt"/>
              <a:buAutoNum type="arabicPeriod"/>
            </a:pPr>
            <a:r>
              <a:rPr lang="en-US" b="1" dirty="0"/>
              <a:t>Use this and the extended presentation available on EURAXESS Extranet and </a:t>
            </a:r>
            <a:r>
              <a:rPr lang="en-US" b="1" dirty="0" err="1"/>
              <a:t>OpenClick</a:t>
            </a:r>
            <a:r>
              <a:rPr lang="en-US" b="1" dirty="0"/>
              <a:t> portal </a:t>
            </a:r>
            <a:r>
              <a:rPr lang="en-US" dirty="0"/>
              <a:t>and create your own training materials</a:t>
            </a:r>
          </a:p>
          <a:p>
            <a:pPr lvl="1"/>
            <a:r>
              <a:rPr lang="en-US" dirty="0"/>
              <a:t>The materials should be adapted to the audience, be interactive and include specific examples and exercises</a:t>
            </a:r>
          </a:p>
          <a:p>
            <a:pPr marL="514350" indent="-514350">
              <a:buFont typeface="+mj-lt"/>
              <a:buAutoNum type="arabicPeriod"/>
            </a:pPr>
            <a:r>
              <a:rPr lang="en-US" b="1" dirty="0"/>
              <a:t>Book the trainer</a:t>
            </a:r>
            <a:r>
              <a:rPr lang="en-US" dirty="0"/>
              <a:t> </a:t>
            </a:r>
            <a:r>
              <a:rPr lang="en-US" b="1" dirty="0"/>
              <a:t>over EURAXESS Extranet</a:t>
            </a:r>
            <a:endParaRPr lang="en-US" dirty="0">
              <a:sym typeface="Wingdings" panose="05000000000000000000" pitchFamily="2" charset="2"/>
            </a:endParaRPr>
          </a:p>
          <a:p>
            <a:pPr lvl="1"/>
            <a:r>
              <a:rPr lang="en-US" dirty="0">
                <a:sym typeface="Wingdings" panose="05000000000000000000" pitchFamily="2" charset="2"/>
              </a:rPr>
              <a:t>If the contents of the training is similar to this one</a:t>
            </a:r>
          </a:p>
          <a:p>
            <a:pPr lvl="1"/>
            <a:r>
              <a:rPr lang="en-US" dirty="0">
                <a:sym typeface="Wingdings" panose="05000000000000000000" pitchFamily="2" charset="2"/>
              </a:rPr>
              <a:t>The training should be at least 1 day long, if held to researchers and/or institutional staff, to contain all the necessary information</a:t>
            </a:r>
          </a:p>
          <a:p>
            <a:endParaRPr lang="en-US" dirty="0"/>
          </a:p>
        </p:txBody>
      </p:sp>
    </p:spTree>
    <p:extLst>
      <p:ext uri="{BB962C8B-B14F-4D97-AF65-F5344CB8AC3E}">
        <p14:creationId xmlns:p14="http://schemas.microsoft.com/office/powerpoint/2010/main" val="11980146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1108</TotalTime>
  <Words>10496</Words>
  <Application>Microsoft Office PowerPoint</Application>
  <PresentationFormat>Widescreen</PresentationFormat>
  <Paragraphs>807</Paragraphs>
  <Slides>109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Calibri</vt:lpstr>
      <vt:lpstr>Calibri Light</vt:lpstr>
      <vt:lpstr>Courier New</vt:lpstr>
      <vt:lpstr>Wingdings</vt:lpstr>
      <vt:lpstr>2_Office Theme</vt:lpstr>
      <vt:lpstr>Open Science and IPR </vt:lpstr>
      <vt:lpstr>Goals</vt:lpstr>
      <vt:lpstr>Why take a training on Open Science?</vt:lpstr>
      <vt:lpstr>What is openness?</vt:lpstr>
      <vt:lpstr>What is open science?</vt:lpstr>
      <vt:lpstr>What do you think are Pros / Cons  of Open Science?</vt:lpstr>
      <vt:lpstr>Open Science and researchers</vt:lpstr>
      <vt:lpstr>Good Research Practice (according to Medical Research Council)</vt:lpstr>
      <vt:lpstr>Why transparency?</vt:lpstr>
      <vt:lpstr>Why transparency?</vt:lpstr>
      <vt:lpstr>The science hamster wheel</vt:lpstr>
      <vt:lpstr>Open Science in the research process</vt:lpstr>
      <vt:lpstr>Why transparency?</vt:lpstr>
      <vt:lpstr>Topics</vt:lpstr>
      <vt:lpstr>Pillars of Open Science</vt:lpstr>
      <vt:lpstr>What is citizen science?</vt:lpstr>
      <vt:lpstr>Key elements when starting a citizen science project</vt:lpstr>
      <vt:lpstr>Open Science in practice: OpenClick project</vt:lpstr>
      <vt:lpstr>Example: OpenClick and citizen science</vt:lpstr>
      <vt:lpstr>Test yourself as a citizen</vt:lpstr>
      <vt:lpstr>Available tests</vt:lpstr>
      <vt:lpstr>Your first test</vt:lpstr>
      <vt:lpstr>This test is stupid and useless?</vt:lpstr>
      <vt:lpstr>More tests</vt:lpstr>
      <vt:lpstr>What is open research data?</vt:lpstr>
      <vt:lpstr>Metadata</vt:lpstr>
      <vt:lpstr>Metadata for mouse click test</vt:lpstr>
      <vt:lpstr>FAIR data principles</vt:lpstr>
      <vt:lpstr>Difference between FAIR data and Open data</vt:lpstr>
      <vt:lpstr>Sharing sensitive and proprietary data</vt:lpstr>
      <vt:lpstr>GDPR example: OpenClick Data Protection Policy</vt:lpstr>
      <vt:lpstr>Data management plan</vt:lpstr>
      <vt:lpstr>Data management plan example: OpenClick</vt:lpstr>
      <vt:lpstr>How to make research data accessible</vt:lpstr>
      <vt:lpstr>Selecting a data repository</vt:lpstr>
      <vt:lpstr>Open data example: OpenClick</vt:lpstr>
      <vt:lpstr>Data processing examples</vt:lpstr>
      <vt:lpstr>More results – Show history</vt:lpstr>
      <vt:lpstr>More results – Show radar chart</vt:lpstr>
      <vt:lpstr>Open Materials</vt:lpstr>
      <vt:lpstr>What is Open Methodology?</vt:lpstr>
      <vt:lpstr>What is Open Research Software?</vt:lpstr>
      <vt:lpstr>Pros of using open research software</vt:lpstr>
      <vt:lpstr>Storage and unique identification of open software</vt:lpstr>
      <vt:lpstr>Open source licensing</vt:lpstr>
      <vt:lpstr>If you choose no licence...</vt:lpstr>
      <vt:lpstr>What is Open Access?</vt:lpstr>
      <vt:lpstr>Gold Open Access (Open Access publishing)</vt:lpstr>
      <vt:lpstr>Open Access journals</vt:lpstr>
      <vt:lpstr>„Predatory“ publishers</vt:lpstr>
      <vt:lpstr>Green Open Access (self-archiving)</vt:lpstr>
      <vt:lpstr>Other Open Access modes</vt:lpstr>
      <vt:lpstr>Journal paper versions allowed to deposit</vt:lpstr>
      <vt:lpstr>Preprints</vt:lpstr>
      <vt:lpstr>Repositories and self-archiving</vt:lpstr>
      <vt:lpstr>Embargo period</vt:lpstr>
      <vt:lpstr>Example: OpenClick related papers</vt:lpstr>
      <vt:lpstr>How to determine self-archiving  policy of a journal?</vt:lpstr>
      <vt:lpstr>Open Access publication example (1)</vt:lpstr>
      <vt:lpstr>Open Access publication example (2)</vt:lpstr>
      <vt:lpstr>Open Access publication example (3)</vt:lpstr>
      <vt:lpstr>Open Access publication example (4)</vt:lpstr>
      <vt:lpstr>Open Access Exercise</vt:lpstr>
      <vt:lpstr>Papers for Open Access exercise</vt:lpstr>
      <vt:lpstr>Open peer review</vt:lpstr>
      <vt:lpstr>Alternative metrics</vt:lpstr>
      <vt:lpstr>Copyright </vt:lpstr>
      <vt:lpstr>What is open licensing?</vt:lpstr>
      <vt:lpstr>Open license and copyright</vt:lpstr>
      <vt:lpstr>Creative Commons (CC) licenses</vt:lpstr>
      <vt:lpstr>CC licenses – License Conditions (1)</vt:lpstr>
      <vt:lpstr>CC licenses – License Conditions (2)</vt:lpstr>
      <vt:lpstr>Types of CC licenses</vt:lpstr>
      <vt:lpstr>CC licenses used for scientific work</vt:lpstr>
      <vt:lpstr>An example of CC license in Open Science (1)</vt:lpstr>
      <vt:lpstr>An example of CC license in Open Science (2)</vt:lpstr>
      <vt:lpstr>An example of CC license in Open Science (3)</vt:lpstr>
      <vt:lpstr>Attributing CC licensed work</vt:lpstr>
      <vt:lpstr>An example – attributing CC licensed work (1)</vt:lpstr>
      <vt:lpstr>An example – attributing CC licensed work (2)</vt:lpstr>
      <vt:lpstr>An example – attributing CC licensed work (3)</vt:lpstr>
      <vt:lpstr>Software licensing</vt:lpstr>
      <vt:lpstr>Example: OpenClick License</vt:lpstr>
      <vt:lpstr>File formats and open science</vt:lpstr>
      <vt:lpstr>Examples for open file formats </vt:lpstr>
      <vt:lpstr>Collaborative platforms</vt:lpstr>
      <vt:lpstr>What are Open educational resources? </vt:lpstr>
      <vt:lpstr>Open educational resources and Open Science</vt:lpstr>
      <vt:lpstr>OER platforms and their intended use</vt:lpstr>
      <vt:lpstr>What are Open Science Policies?</vt:lpstr>
      <vt:lpstr>Stakeholders and relevant OS politics topics</vt:lpstr>
      <vt:lpstr>EU policy and Open Science</vt:lpstr>
      <vt:lpstr>OpenAIRE project</vt:lpstr>
      <vt:lpstr>Other Open Science related EU projects</vt:lpstr>
      <vt:lpstr>European Open Science Cloud (EOSC)</vt:lpstr>
      <vt:lpstr>cOALition S</vt:lpstr>
      <vt:lpstr>What is Open Advocacy?</vt:lpstr>
      <vt:lpstr>Advocacy and EURAXESS trainings</vt:lpstr>
      <vt:lpstr>How to organize OpenScience training</vt:lpstr>
      <vt:lpstr>Training contents on OS policy</vt:lpstr>
      <vt:lpstr>Training for Open Science policy designers</vt:lpstr>
      <vt:lpstr>Possible exercises – Open advocacy</vt:lpstr>
      <vt:lpstr>Trainings for researchers</vt:lpstr>
      <vt:lpstr>OS platforms - possible exercises for researchers</vt:lpstr>
      <vt:lpstr>Reviewing and metrics – a possible exercise for researchers</vt:lpstr>
      <vt:lpstr>An example use of Open Educational Resources and CC licenses</vt:lpstr>
      <vt:lpstr>Training for researchers – OS policy</vt:lpstr>
      <vt:lpstr>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Bruckstein Rita</cp:lastModifiedBy>
  <cp:revision>338</cp:revision>
  <dcterms:created xsi:type="dcterms:W3CDTF">2019-05-17T22:51:04Z</dcterms:created>
  <dcterms:modified xsi:type="dcterms:W3CDTF">2019-11-11T09:59:25Z</dcterms:modified>
</cp:coreProperties>
</file>